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707" r:id="rId3"/>
    <p:sldMasterId id="2147483739" r:id="rId4"/>
  </p:sldMasterIdLst>
  <p:notesMasterIdLst>
    <p:notesMasterId r:id="rId25"/>
  </p:notesMasterIdLst>
  <p:handoutMasterIdLst>
    <p:handoutMasterId r:id="rId26"/>
  </p:handoutMasterIdLst>
  <p:sldIdLst>
    <p:sldId id="277" r:id="rId5"/>
    <p:sldId id="265" r:id="rId6"/>
    <p:sldId id="256" r:id="rId7"/>
    <p:sldId id="2076137144" r:id="rId8"/>
    <p:sldId id="2076136264" r:id="rId9"/>
    <p:sldId id="2076136245" r:id="rId10"/>
    <p:sldId id="2076137140" r:id="rId11"/>
    <p:sldId id="2076137142" r:id="rId12"/>
    <p:sldId id="2076137123" r:id="rId13"/>
    <p:sldId id="2076137135" r:id="rId14"/>
    <p:sldId id="2076137125" r:id="rId15"/>
    <p:sldId id="2076137122" r:id="rId16"/>
    <p:sldId id="2076137127" r:id="rId17"/>
    <p:sldId id="2076137128" r:id="rId18"/>
    <p:sldId id="2076137129" r:id="rId19"/>
    <p:sldId id="2076137138" r:id="rId20"/>
    <p:sldId id="2076137136" r:id="rId21"/>
    <p:sldId id="2076137130" r:id="rId22"/>
    <p:sldId id="2076136260" r:id="rId23"/>
    <p:sldId id="20761362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B4F486-1396-4142-A750-CE986B11A51A}">
          <p14:sldIdLst>
            <p14:sldId id="277"/>
          </p14:sldIdLst>
        </p14:section>
        <p14:section name="Photos and blogs" id="{8CC940ED-B9E0-49B5-A3AE-6ED1167724F4}">
          <p14:sldIdLst>
            <p14:sldId id="265"/>
            <p14:sldId id="256"/>
            <p14:sldId id="2076137144"/>
          </p14:sldIdLst>
        </p14:section>
        <p14:section name="Presentation" id="{04BE1569-A284-40E5-A977-6350A2BBB2FE}">
          <p14:sldIdLst>
            <p14:sldId id="2076136264"/>
            <p14:sldId id="2076136245"/>
            <p14:sldId id="2076137140"/>
            <p14:sldId id="2076137142"/>
            <p14:sldId id="2076137123"/>
            <p14:sldId id="2076137135"/>
            <p14:sldId id="2076137125"/>
            <p14:sldId id="2076137122"/>
            <p14:sldId id="2076137127"/>
            <p14:sldId id="2076137128"/>
            <p14:sldId id="2076137129"/>
            <p14:sldId id="2076137138"/>
            <p14:sldId id="2076137136"/>
            <p14:sldId id="2076137130"/>
            <p14:sldId id="2076136260"/>
            <p14:sldId id="2076136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48F"/>
    <a:srgbClr val="EDBD11"/>
    <a:srgbClr val="752675"/>
    <a:srgbClr val="213D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100" d="100"/>
          <a:sy n="100" d="100"/>
        </p:scale>
        <p:origin x="990" y="72"/>
      </p:cViewPr>
      <p:guideLst/>
    </p:cSldViewPr>
  </p:slideViewPr>
  <p:notesTextViewPr>
    <p:cViewPr>
      <p:scale>
        <a:sx n="3" d="2"/>
        <a:sy n="3" d="2"/>
      </p:scale>
      <p:origin x="0" y="0"/>
    </p:cViewPr>
  </p:notesTextViewPr>
  <p:notesViewPr>
    <p:cSldViewPr snapToGrid="0">
      <p:cViewPr varScale="1">
        <p:scale>
          <a:sx n="70" d="100"/>
          <a:sy n="70" d="100"/>
        </p:scale>
        <p:origin x="2547" y="5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090311-C29E-412A-8C3D-56547302E1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16F509-3218-41F6-939D-BFADED6600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30298D-E3D7-4271-859E-B79136569838}" type="datetimeFigureOut">
              <a:rPr lang="en-US" smtClean="0"/>
              <a:t>2/18/2020</a:t>
            </a:fld>
            <a:endParaRPr lang="en-US"/>
          </a:p>
        </p:txBody>
      </p:sp>
      <p:sp>
        <p:nvSpPr>
          <p:cNvPr id="4" name="Footer Placeholder 3">
            <a:extLst>
              <a:ext uri="{FF2B5EF4-FFF2-40B4-BE49-F238E27FC236}">
                <a16:creationId xmlns:a16="http://schemas.microsoft.com/office/drawing/2014/main" id="{F44C8B3F-875C-41AF-B383-806E20737D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7C60B63-7D41-46A7-9581-926BAC6893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2A3A7A-B504-4B8B-BFB4-F374139CEC46}" type="slidenum">
              <a:rPr lang="en-US" smtClean="0"/>
              <a:t>‹#›</a:t>
            </a:fld>
            <a:endParaRPr lang="en-US"/>
          </a:p>
        </p:txBody>
      </p:sp>
    </p:spTree>
    <p:extLst>
      <p:ext uri="{BB962C8B-B14F-4D97-AF65-F5344CB8AC3E}">
        <p14:creationId xmlns:p14="http://schemas.microsoft.com/office/powerpoint/2010/main" val="1692853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5F977-B124-4A3D-92BD-950A70D81A06}" type="datetimeFigureOut">
              <a:rPr lang="en-IN" smtClean="0"/>
              <a:t>18-02-2020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E65B5-6AB2-406D-9EAB-951E08B4063D}" type="slidenum">
              <a:rPr lang="en-IN" smtClean="0"/>
              <a:t>‹#›</a:t>
            </a:fld>
            <a:endParaRPr lang="en-IN"/>
          </a:p>
        </p:txBody>
      </p:sp>
    </p:spTree>
    <p:extLst>
      <p:ext uri="{BB962C8B-B14F-4D97-AF65-F5344CB8AC3E}">
        <p14:creationId xmlns:p14="http://schemas.microsoft.com/office/powerpoint/2010/main" val="2642258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Date Placeholder 6">
            <a:extLst>
              <a:ext uri="{FF2B5EF4-FFF2-40B4-BE49-F238E27FC236}">
                <a16:creationId xmlns:a16="http://schemas.microsoft.com/office/drawing/2014/main" id="{19AF33C0-0FBB-4F22-AFC2-22BA9780BC5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4FF4EC-4F69-4C02-AA2C-D40E4603CF7E}"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5:00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562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5:00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928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5:00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4"/>
          </p:nvPr>
        </p:nvSpPr>
        <p:spPr/>
        <p:txBody>
          <a:bodyPr/>
          <a:lstStyle/>
          <a:p>
            <a:pPr marL="1150430" marR="0" lvl="0" indent="0" algn="l" defTabSz="3342139" rtl="0" eaLnBrk="0"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5:00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553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5:00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769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5:00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600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5:00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828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5:00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96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2/18/2020 5:00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75398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fi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A8E692E-1D02-45F7-A452-D39C7BB0F479}"/>
              </a:ext>
            </a:extLst>
          </p:cNvPr>
          <p:cNvGrpSpPr/>
          <p:nvPr userDrawn="1"/>
        </p:nvGrpSpPr>
        <p:grpSpPr>
          <a:xfrm>
            <a:off x="2801139" y="2577154"/>
            <a:ext cx="6589722" cy="525777"/>
            <a:chOff x="2740851" y="2577154"/>
            <a:chExt cx="6589722" cy="525777"/>
          </a:xfrm>
        </p:grpSpPr>
        <p:sp>
          <p:nvSpPr>
            <p:cNvPr id="7" name="Rectangle 6">
              <a:extLst>
                <a:ext uri="{FF2B5EF4-FFF2-40B4-BE49-F238E27FC236}">
                  <a16:creationId xmlns:a16="http://schemas.microsoft.com/office/drawing/2014/main" id="{AD472A6C-37AE-4560-87F2-7B312680534A}"/>
                </a:ext>
              </a:extLst>
            </p:cNvPr>
            <p:cNvSpPr/>
            <p:nvPr userDrawn="1"/>
          </p:nvSpPr>
          <p:spPr>
            <a:xfrm>
              <a:off x="2740851" y="2577164"/>
              <a:ext cx="4508589" cy="525767"/>
            </a:xfrm>
            <a:prstGeom prst="rect">
              <a:avLst/>
            </a:prstGeom>
            <a:solidFill>
              <a:srgbClr val="1E73BE"/>
            </a:solidFill>
            <a:ln>
              <a:no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8" name="Flowchart: Card 25">
              <a:extLst>
                <a:ext uri="{FF2B5EF4-FFF2-40B4-BE49-F238E27FC236}">
                  <a16:creationId xmlns:a16="http://schemas.microsoft.com/office/drawing/2014/main" id="{94155573-0391-4CAC-8B0D-C91BF0CCCF6A}"/>
                </a:ext>
              </a:extLst>
            </p:cNvPr>
            <p:cNvSpPr/>
            <p:nvPr userDrawn="1"/>
          </p:nvSpPr>
          <p:spPr>
            <a:xfrm rot="10800000" flipH="1">
              <a:off x="7002090" y="2577154"/>
              <a:ext cx="2328483" cy="525767"/>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43 w 10000"/>
                <a:gd name="connsiteY0" fmla="*/ 9813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 name="connsiteX0" fmla="*/ 43 w 10000"/>
                <a:gd name="connsiteY0" fmla="*/ 9813 h 10000"/>
                <a:gd name="connsiteX1" fmla="*/ 689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43 w 10000"/>
                <a:gd name="connsiteY5" fmla="*/ 9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43" y="9813"/>
                  </a:moveTo>
                  <a:cubicBezTo>
                    <a:pt x="258" y="6542"/>
                    <a:pt x="474" y="3271"/>
                    <a:pt x="689" y="0"/>
                  </a:cubicBezTo>
                  <a:lnTo>
                    <a:pt x="10000" y="0"/>
                  </a:lnTo>
                  <a:lnTo>
                    <a:pt x="10000" y="10000"/>
                  </a:lnTo>
                  <a:lnTo>
                    <a:pt x="0" y="10000"/>
                  </a:lnTo>
                  <a:cubicBezTo>
                    <a:pt x="14" y="9938"/>
                    <a:pt x="29" y="9875"/>
                    <a:pt x="43" y="9813"/>
                  </a:cubicBezTo>
                  <a:close/>
                </a:path>
              </a:pathLst>
            </a:custGeom>
            <a:solidFill>
              <a:srgbClr val="2B2A29"/>
            </a:solidFill>
            <a:ln>
              <a:no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F925EAF0-59A5-4FEE-8C44-AAF2A29738CC}"/>
                </a:ext>
              </a:extLst>
            </p:cNvPr>
            <p:cNvSpPr txBox="1"/>
            <p:nvPr userDrawn="1"/>
          </p:nvSpPr>
          <p:spPr>
            <a:xfrm>
              <a:off x="2837518" y="2664573"/>
              <a:ext cx="4164572" cy="369332"/>
            </a:xfrm>
            <a:prstGeom prst="rect">
              <a:avLst/>
            </a:prstGeom>
            <a:noFill/>
          </p:spPr>
          <p:txBody>
            <a:bodyPr wrap="square" rtlCol="0">
              <a:spAutoFit/>
            </a:bodyPr>
            <a:lstStyle/>
            <a:p>
              <a:pPr algn="ctr"/>
              <a:r>
                <a:rPr lang="en-IN" sz="1800" b="1" dirty="0">
                  <a:solidFill>
                    <a:schemeClr val="bg1"/>
                  </a:solidFill>
                  <a:latin typeface="Square721 BT" panose="020B0504020202060204" pitchFamily="34" charset="0"/>
                  <a:ea typeface="Lato" panose="020F0502020204030203" pitchFamily="34" charset="0"/>
                  <a:cs typeface="Segoe UI" panose="020B0502040204020203" pitchFamily="34" charset="0"/>
                </a:rPr>
                <a:t>Chennai, Tamil Nadu, India</a:t>
              </a:r>
            </a:p>
          </p:txBody>
        </p:sp>
        <p:sp>
          <p:nvSpPr>
            <p:cNvPr id="10" name="TextBox 9">
              <a:extLst>
                <a:ext uri="{FF2B5EF4-FFF2-40B4-BE49-F238E27FC236}">
                  <a16:creationId xmlns:a16="http://schemas.microsoft.com/office/drawing/2014/main" id="{07EA5D3B-8170-450D-A7ED-BED2EA3AA4A7}"/>
                </a:ext>
              </a:extLst>
            </p:cNvPr>
            <p:cNvSpPr txBox="1"/>
            <p:nvPr userDrawn="1"/>
          </p:nvSpPr>
          <p:spPr>
            <a:xfrm>
              <a:off x="7246089" y="2664573"/>
              <a:ext cx="2084483" cy="369332"/>
            </a:xfrm>
            <a:prstGeom prst="rect">
              <a:avLst/>
            </a:prstGeom>
            <a:noFill/>
          </p:spPr>
          <p:txBody>
            <a:bodyPr wrap="square" rtlCol="0">
              <a:spAutoFit/>
            </a:bodyPr>
            <a:lstStyle/>
            <a:p>
              <a:pPr algn="ctr"/>
              <a:r>
                <a:rPr lang="en-IN" b="1" dirty="0">
                  <a:solidFill>
                    <a:schemeClr val="bg1"/>
                  </a:solidFill>
                  <a:latin typeface="Square721 BT" panose="020B0504020202060204" pitchFamily="34" charset="0"/>
                  <a:ea typeface="Lato" panose="020F0502020204030203" pitchFamily="34" charset="0"/>
                  <a:cs typeface="Segoe UI" panose="020B0502040204020203" pitchFamily="34" charset="0"/>
                </a:rPr>
                <a:t>Feb 08, 2020</a:t>
              </a:r>
            </a:p>
          </p:txBody>
        </p:sp>
      </p:grpSp>
      <p:pic>
        <p:nvPicPr>
          <p:cNvPr id="12" name="Picture 2" descr="https://upload.wikimedia.org/wikipedia/commons/thumb/9/96/Microsoft_logo_(2012).svg/2000px-Microsoft_logo_(2012).svg.png">
            <a:extLst>
              <a:ext uri="{FF2B5EF4-FFF2-40B4-BE49-F238E27FC236}">
                <a16:creationId xmlns:a16="http://schemas.microsoft.com/office/drawing/2014/main" id="{ACEBB9AA-F452-4808-B18A-33585F527B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04627" y="6224371"/>
            <a:ext cx="1733783" cy="3693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4163FD5-EC8A-49E9-9A02-61CC05E23C6F}"/>
              </a:ext>
            </a:extLst>
          </p:cNvPr>
          <p:cNvSpPr txBox="1"/>
          <p:nvPr userDrawn="1"/>
        </p:nvSpPr>
        <p:spPr>
          <a:xfrm>
            <a:off x="2574470" y="1504470"/>
            <a:ext cx="704306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5400" b="1" kern="1200" dirty="0">
                <a:solidFill>
                  <a:srgbClr val="666666"/>
                </a:solidFill>
                <a:latin typeface="Segoe UI" panose="020B0502040204020203" pitchFamily="34" charset="0"/>
                <a:ea typeface="+mn-ea"/>
                <a:cs typeface="Segoe UI" panose="020B0502040204020203" pitchFamily="34" charset="0"/>
              </a:rPr>
              <a:t>SharePoint Saturday</a:t>
            </a:r>
            <a:endParaRPr lang="en-IN" sz="4000" b="1" kern="1200" dirty="0">
              <a:solidFill>
                <a:srgbClr val="666666"/>
              </a:solidFill>
              <a:latin typeface="Old English Text MT" panose="03040902040508030806" pitchFamily="66" charset="0"/>
              <a:ea typeface="+mn-ea"/>
              <a:cs typeface="Arial" panose="020B0604020202020204" pitchFamily="34" charset="0"/>
            </a:endParaRPr>
          </a:p>
        </p:txBody>
      </p:sp>
      <p:sp>
        <p:nvSpPr>
          <p:cNvPr id="19" name="TextBox 18">
            <a:extLst>
              <a:ext uri="{FF2B5EF4-FFF2-40B4-BE49-F238E27FC236}">
                <a16:creationId xmlns:a16="http://schemas.microsoft.com/office/drawing/2014/main" id="{BD23AD8F-DA31-4AF7-BD65-A38514B280D2}"/>
              </a:ext>
            </a:extLst>
          </p:cNvPr>
          <p:cNvSpPr txBox="1"/>
          <p:nvPr userDrawn="1"/>
        </p:nvSpPr>
        <p:spPr>
          <a:xfrm>
            <a:off x="800218" y="3902571"/>
            <a:ext cx="47357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600" b="1" dirty="0">
                <a:solidFill>
                  <a:srgbClr val="505050"/>
                </a:solidFill>
                <a:latin typeface="Square721 BT" panose="020B0504020202060204" pitchFamily="34" charset="0"/>
                <a:cs typeface="Segoe UI" panose="020B0502040204020203" pitchFamily="34" charset="0"/>
              </a:rPr>
              <a:t>Anbu Mani</a:t>
            </a:r>
            <a:endParaRPr lang="en-IN" sz="3600" b="0" dirty="0">
              <a:solidFill>
                <a:srgbClr val="505050"/>
              </a:solidFill>
              <a:latin typeface="Square721 BT" panose="020B0504020202060204" pitchFamily="34" charset="0"/>
              <a:ea typeface="Lato" panose="020F050202020403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8C84A211-0391-4609-BA30-AEE189425022}"/>
              </a:ext>
            </a:extLst>
          </p:cNvPr>
          <p:cNvSpPr txBox="1"/>
          <p:nvPr userDrawn="1"/>
        </p:nvSpPr>
        <p:spPr>
          <a:xfrm>
            <a:off x="800218" y="5031370"/>
            <a:ext cx="7648778" cy="523220"/>
          </a:xfrm>
          <a:prstGeom prst="rect">
            <a:avLst/>
          </a:prstGeom>
          <a:noFill/>
        </p:spPr>
        <p:txBody>
          <a:bodyPr wrap="square" rtlCol="0">
            <a:spAutoFit/>
          </a:bodyPr>
          <a:lstStyle/>
          <a:p>
            <a:r>
              <a:rPr lang="it-IT" sz="2800" b="1" i="0" kern="1200" cap="none" spc="-150" baseline="0" dirty="0">
                <a:ln w="3175">
                  <a:noFill/>
                </a:ln>
                <a:solidFill>
                  <a:srgbClr val="505050"/>
                </a:solidFill>
                <a:effectLst/>
                <a:latin typeface="Square721 BT" panose="020B0504020202060204" pitchFamily="34" charset="0"/>
                <a:ea typeface="+mn-ea"/>
                <a:cs typeface="Segoe UI" panose="020B0502040204020203" pitchFamily="34" charset="0"/>
              </a:rPr>
              <a:t>Azure Mobile Apps</a:t>
            </a:r>
            <a:endParaRPr lang="en-IN" sz="2800" b="1" i="0" kern="1200" cap="none" spc="-150" baseline="0" dirty="0">
              <a:ln w="3175">
                <a:noFill/>
              </a:ln>
              <a:solidFill>
                <a:srgbClr val="505050"/>
              </a:solidFill>
              <a:effectLst/>
              <a:latin typeface="Square721 BT" panose="020B0504020202060204" pitchFamily="34" charset="0"/>
              <a:ea typeface="Lato" panose="020F0502020204030203"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E7CA8BD5-CCE4-4284-868C-4A8964D6624B}"/>
              </a:ext>
            </a:extLst>
          </p:cNvPr>
          <p:cNvGrpSpPr/>
          <p:nvPr userDrawn="1"/>
        </p:nvGrpSpPr>
        <p:grpSpPr>
          <a:xfrm>
            <a:off x="800218" y="5684768"/>
            <a:ext cx="2593639" cy="704580"/>
            <a:chOff x="1126123" y="5761597"/>
            <a:chExt cx="2593639" cy="704580"/>
          </a:xfrm>
        </p:grpSpPr>
        <p:pic>
          <p:nvPicPr>
            <p:cNvPr id="22" name="Picture 21">
              <a:extLst>
                <a:ext uri="{FF2B5EF4-FFF2-40B4-BE49-F238E27FC236}">
                  <a16:creationId xmlns:a16="http://schemas.microsoft.com/office/drawing/2014/main" id="{E96D5712-8E85-49AF-A1EC-E9F983EFC1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6123" y="5761597"/>
              <a:ext cx="704580" cy="704580"/>
            </a:xfrm>
            <a:prstGeom prst="rect">
              <a:avLst/>
            </a:prstGeom>
          </p:spPr>
        </p:pic>
        <p:sp>
          <p:nvSpPr>
            <p:cNvPr id="23" name="Rectangle 22">
              <a:extLst>
                <a:ext uri="{FF2B5EF4-FFF2-40B4-BE49-F238E27FC236}">
                  <a16:creationId xmlns:a16="http://schemas.microsoft.com/office/drawing/2014/main" id="{38A588A0-071D-4370-8039-1FD445AB41A1}"/>
                </a:ext>
              </a:extLst>
            </p:cNvPr>
            <p:cNvSpPr/>
            <p:nvPr userDrawn="1"/>
          </p:nvSpPr>
          <p:spPr>
            <a:xfrm>
              <a:off x="1701261" y="5976377"/>
              <a:ext cx="2018501" cy="369332"/>
            </a:xfrm>
            <a:prstGeom prst="rect">
              <a:avLst/>
            </a:prstGeom>
          </p:spPr>
          <p:txBody>
            <a:bodyPr wrap="none">
              <a:spAutoFit/>
            </a:bodyPr>
            <a:lstStyle/>
            <a:p>
              <a:r>
                <a:rPr lang="en-IN" sz="1800" b="1" dirty="0">
                  <a:solidFill>
                    <a:srgbClr val="505050"/>
                  </a:solidFill>
                  <a:latin typeface="Square721 BT" panose="020B0504020202060204" pitchFamily="34" charset="0"/>
                  <a:ea typeface="Lato" panose="020F0502020204030203" pitchFamily="34" charset="0"/>
                  <a:cs typeface="Segoe UI" panose="020B0502040204020203" pitchFamily="34" charset="0"/>
                </a:rPr>
                <a:t>@</a:t>
              </a:r>
              <a:r>
                <a:rPr lang="en-IN" sz="1800" b="1" kern="1200" dirty="0">
                  <a:solidFill>
                    <a:srgbClr val="505050"/>
                  </a:solidFill>
                  <a:latin typeface="Square721 BT" panose="020B0504020202060204" pitchFamily="34" charset="0"/>
                  <a:cs typeface="Segoe UI" panose="020B0502040204020203" pitchFamily="34" charset="0"/>
                </a:rPr>
                <a:t>Anbu_Mani27</a:t>
              </a:r>
            </a:p>
          </p:txBody>
        </p:sp>
      </p:grpSp>
      <p:sp>
        <p:nvSpPr>
          <p:cNvPr id="24" name="Rectangle 23">
            <a:extLst>
              <a:ext uri="{FF2B5EF4-FFF2-40B4-BE49-F238E27FC236}">
                <a16:creationId xmlns:a16="http://schemas.microsoft.com/office/drawing/2014/main" id="{D010648E-C848-43A1-8062-D44F0FD5E24D}"/>
              </a:ext>
            </a:extLst>
          </p:cNvPr>
          <p:cNvSpPr/>
          <p:nvPr userDrawn="1"/>
        </p:nvSpPr>
        <p:spPr>
          <a:xfrm>
            <a:off x="800218" y="4548902"/>
            <a:ext cx="2061783" cy="400110"/>
          </a:xfrm>
          <a:prstGeom prst="rect">
            <a:avLst/>
          </a:prstGeom>
        </p:spPr>
        <p:txBody>
          <a:bodyPr wrap="none">
            <a:spAutoFit/>
          </a:bodyPr>
          <a:lstStyle/>
          <a:p>
            <a:pPr algn="l"/>
            <a:r>
              <a:rPr lang="en-IN" sz="2000" b="0" dirty="0">
                <a:solidFill>
                  <a:srgbClr val="505050"/>
                </a:solidFill>
                <a:latin typeface="Square721 BT" panose="020B0504020202060204" pitchFamily="34" charset="0"/>
                <a:ea typeface="Lato" panose="020F0502020204030203" pitchFamily="34" charset="0"/>
                <a:cs typeface="Segoe UI" panose="020B0502040204020203" pitchFamily="34" charset="0"/>
              </a:rPr>
              <a:t>Microsoft MVP</a:t>
            </a:r>
          </a:p>
        </p:txBody>
      </p:sp>
      <p:pic>
        <p:nvPicPr>
          <p:cNvPr id="27" name="Picture 26">
            <a:extLst>
              <a:ext uri="{FF2B5EF4-FFF2-40B4-BE49-F238E27FC236}">
                <a16:creationId xmlns:a16="http://schemas.microsoft.com/office/drawing/2014/main" id="{0E56F6A1-F3CE-4945-84E4-CC0476AC77D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8186" y="371315"/>
            <a:ext cx="1921708" cy="1012687"/>
          </a:xfrm>
          <a:prstGeom prst="rect">
            <a:avLst/>
          </a:prstGeom>
        </p:spPr>
      </p:pic>
      <p:pic>
        <p:nvPicPr>
          <p:cNvPr id="3" name="Picture 2" descr="A close up of a logo&#10;&#10;Description automatically generated">
            <a:extLst>
              <a:ext uri="{FF2B5EF4-FFF2-40B4-BE49-F238E27FC236}">
                <a16:creationId xmlns:a16="http://schemas.microsoft.com/office/drawing/2014/main" id="{C9203E6C-5EB8-463D-93F7-1553017736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59461" y="185516"/>
            <a:ext cx="1578949" cy="13842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36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56DA-62ED-460F-92D7-B10039CE29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CFF57C-5BAA-4DBC-8C99-ED20F2CA63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A2B4A-44A0-4681-8254-5AB9C6DD7B89}"/>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5" name="Footer Placeholder 4">
            <a:extLst>
              <a:ext uri="{FF2B5EF4-FFF2-40B4-BE49-F238E27FC236}">
                <a16:creationId xmlns:a16="http://schemas.microsoft.com/office/drawing/2014/main" id="{65D23E36-23B4-44B4-8634-B19F2D00EC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A7ACA1-9BAF-4D44-8654-CCFF5363EA5D}"/>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19977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782A71-FD0B-4CE5-BABD-110291851D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68C74A-88CE-4526-B0D7-36E70A51E1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929F22-DBDB-41E6-89B5-E9D529FE53A7}"/>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5" name="Footer Placeholder 4">
            <a:extLst>
              <a:ext uri="{FF2B5EF4-FFF2-40B4-BE49-F238E27FC236}">
                <a16:creationId xmlns:a16="http://schemas.microsoft.com/office/drawing/2014/main" id="{3A872EC6-DB25-4669-A12C-FA8BE623D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2D2EB8-C109-40B2-9F80-B7D0CB6C5CE3}"/>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4195400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rgbClr val="002060"/>
                </a:solidFill>
                <a:latin typeface="Quicksand" pitchFamily="2" charset="0"/>
              </a:rPr>
              <a:t>Sponsors</a:t>
            </a:r>
          </a:p>
        </p:txBody>
      </p:sp>
    </p:spTree>
    <p:extLst>
      <p:ext uri="{BB962C8B-B14F-4D97-AF65-F5344CB8AC3E}">
        <p14:creationId xmlns:p14="http://schemas.microsoft.com/office/powerpoint/2010/main" val="261358524"/>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vent presentation">
    <p:spTree>
      <p:nvGrpSpPr>
        <p:cNvPr id="1" name=""/>
        <p:cNvGrpSpPr/>
        <p:nvPr/>
      </p:nvGrpSpPr>
      <p:grpSpPr>
        <a:xfrm>
          <a:off x="0" y="0"/>
          <a:ext cx="0" cy="0"/>
          <a:chOff x="0" y="0"/>
          <a:chExt cx="0" cy="0"/>
        </a:xfrm>
      </p:grpSpPr>
      <p:pic>
        <p:nvPicPr>
          <p:cNvPr id="3" name="Picture 2" descr="A picture containing food&#10;&#10;Description automatically generated">
            <a:extLst>
              <a:ext uri="{FF2B5EF4-FFF2-40B4-BE49-F238E27FC236}">
                <a16:creationId xmlns:a16="http://schemas.microsoft.com/office/drawing/2014/main" id="{688FDF11-5084-43A1-8E99-26F460BA10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26477" y="233203"/>
            <a:ext cx="1584150" cy="1648510"/>
          </a:xfrm>
          <a:prstGeom prst="rect">
            <a:avLst/>
          </a:prstGeom>
        </p:spPr>
      </p:pic>
    </p:spTree>
    <p:extLst>
      <p:ext uri="{BB962C8B-B14F-4D97-AF65-F5344CB8AC3E}">
        <p14:creationId xmlns:p14="http://schemas.microsoft.com/office/powerpoint/2010/main" val="4076572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2000" dirty="0">
                <a:gradFill>
                  <a:gsLst>
                    <a:gs pos="0">
                      <a:srgbClr val="FFFFFF"/>
                    </a:gs>
                    <a:gs pos="100000">
                      <a:srgbClr val="FFFFFF"/>
                    </a:gs>
                  </a:gsLst>
                  <a:lin ang="5400000" scaled="0"/>
                </a:gradFill>
                <a:ea typeface="Segoe UI" pitchFamily="34" charset="0"/>
                <a:cs typeface="Segoe UI" pitchFamily="34" charset="0"/>
              </a:rPr>
              <a:t>`</a:t>
            </a:r>
          </a:p>
        </p:txBody>
      </p:sp>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89679"/>
            <a:ext cx="4075714" cy="387798"/>
          </a:xfrm>
          <a:noFill/>
        </p:spPr>
        <p:txBody>
          <a:bodyPr wrap="square" lIns="0" tIns="0" rIns="0" bIns="0" anchor="b" anchorCtr="0">
            <a:spAutoFit/>
          </a:bodyPr>
          <a:lstStyle>
            <a:lvl1pPr>
              <a:defRPr sz="2800" b="1" spc="-50" baseline="0">
                <a:solidFill>
                  <a:srgbClr val="002060"/>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295500" y="-222688"/>
            <a:ext cx="3716391" cy="283154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solidFill>
                  <a:schemeClr val="bg2">
                    <a:lumMod val="25000"/>
                  </a:schemeClr>
                </a:solidFill>
              </a:rPr>
            </a:br>
            <a:r>
              <a:rPr lang="es-ES" sz="2800" b="0" i="0" kern="1200" cap="none" spc="-50" baseline="0" dirty="0">
                <a:ln w="3175">
                  <a:noFill/>
                </a:ln>
                <a:solidFill>
                  <a:schemeClr val="bg2">
                    <a:lumMod val="25000"/>
                  </a:schemeClr>
                </a:solidFill>
                <a:effectLst/>
                <a:latin typeface="Quicksand" pitchFamily="2" charset="0"/>
                <a:ea typeface="+mn-ea"/>
                <a:cs typeface="Segoe UI" panose="020B0502040204020203" pitchFamily="34" charset="0"/>
              </a:rPr>
              <a:t>Help us grow!</a:t>
            </a:r>
          </a:p>
          <a:p>
            <a:pPr algn="ctr"/>
            <a:endParaRPr lang="es-ES" sz="2400" b="1" dirty="0">
              <a:solidFill>
                <a:schemeClr val="bg2">
                  <a:lumMod val="25000"/>
                </a:schemeClr>
              </a:solidFill>
            </a:endParaRPr>
          </a:p>
          <a:p>
            <a:pPr marL="0" marR="0" lvl="0" indent="0" algn="ctr" defTabSz="932742" rtl="0" eaLnBrk="1" fontAlgn="auto" latinLnBrk="0" hangingPunct="1">
              <a:lnSpc>
                <a:spcPct val="100000"/>
              </a:lnSpc>
              <a:spcBef>
                <a:spcPct val="0"/>
              </a:spcBef>
              <a:spcAft>
                <a:spcPts val="0"/>
              </a:spcAft>
              <a:buClrTx/>
              <a:buSzTx/>
              <a:buFontTx/>
              <a:buNone/>
              <a:tabLst/>
              <a:defRPr/>
            </a:pPr>
            <a:r>
              <a:rPr lang="en-US" sz="2000" dirty="0"/>
              <a:t>@GPPBootcampBLR  #GPPBootcampBLR</a:t>
            </a:r>
          </a:p>
          <a:p>
            <a:pPr marL="0" marR="0" lvl="0" indent="0" algn="ctr" defTabSz="932742" rtl="0" eaLnBrk="1" fontAlgn="auto" latinLnBrk="0" hangingPunct="1">
              <a:lnSpc>
                <a:spcPct val="100000"/>
              </a:lnSpc>
              <a:spcBef>
                <a:spcPct val="0"/>
              </a:spcBef>
              <a:spcAft>
                <a:spcPts val="0"/>
              </a:spcAft>
              <a:buClrTx/>
              <a:buSzTx/>
              <a:buFontTx/>
              <a:buNone/>
              <a:tabLst/>
              <a:defRPr/>
            </a:pPr>
            <a:r>
              <a:rPr lang="en-US" sz="2000" dirty="0">
                <a:latin typeface="Segoe UI Semibold" panose="020B0702040204020203" pitchFamily="34" charset="0"/>
                <a:cs typeface="Segoe UI Semibold" panose="020B0702040204020203" pitchFamily="34" charset="0"/>
              </a:rPr>
              <a:t>#GlobalPowerPlatformBootcamp</a:t>
            </a:r>
          </a:p>
          <a:p>
            <a:pPr marL="0" marR="0" lvl="0" indent="0" algn="ctr" defTabSz="932742" rtl="0" eaLnBrk="1" fontAlgn="auto" latinLnBrk="0" hangingPunct="1">
              <a:lnSpc>
                <a:spcPct val="100000"/>
              </a:lnSpc>
              <a:spcBef>
                <a:spcPct val="0"/>
              </a:spcBef>
              <a:spcAft>
                <a:spcPts val="0"/>
              </a:spcAft>
              <a:buClrTx/>
              <a:buSzTx/>
              <a:buFontTx/>
              <a:buNone/>
              <a:tabLst/>
              <a:defRPr/>
            </a:pPr>
            <a:endParaRPr lang="en-US" sz="2400" dirty="0"/>
          </a:p>
          <a:p>
            <a:pPr algn="ctr"/>
            <a:endParaRPr lang="es-ES" sz="2400" b="1" dirty="0">
              <a:solidFill>
                <a:schemeClr val="bg2">
                  <a:lumMod val="25000"/>
                </a:schemeClr>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a:solidFill>
                  <a:srgbClr val="002060"/>
                </a:solidFill>
                <a:latin typeface="Quicksand" pitchFamily="2" charset="0"/>
              </a:rPr>
              <a:t>Thanks!</a:t>
            </a:r>
          </a:p>
        </p:txBody>
      </p:sp>
      <p:pic>
        <p:nvPicPr>
          <p:cNvPr id="7" name="Picture 6" descr="A picture containing drawing&#10;&#10;Description automatically generated">
            <a:extLst>
              <a:ext uri="{FF2B5EF4-FFF2-40B4-BE49-F238E27FC236}">
                <a16:creationId xmlns:a16="http://schemas.microsoft.com/office/drawing/2014/main" id="{5946E7F2-377E-41B8-B08D-9FB8D38D51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72992" y="4853779"/>
            <a:ext cx="3186080" cy="126853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8A8A7C71-DDA3-4A9F-9476-D1FC768ADB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52966" y="4784554"/>
            <a:ext cx="2359786" cy="1327144"/>
          </a:xfrm>
          <a:prstGeom prst="rect">
            <a:avLst/>
          </a:prstGeom>
        </p:spPr>
      </p:pic>
      <p:pic>
        <p:nvPicPr>
          <p:cNvPr id="3" name="Picture 2" descr="A picture containing tree, plant&#10;&#10;Description automatically generated">
            <a:extLst>
              <a:ext uri="{FF2B5EF4-FFF2-40B4-BE49-F238E27FC236}">
                <a16:creationId xmlns:a16="http://schemas.microsoft.com/office/drawing/2014/main" id="{8631B10D-B532-4057-A45C-BAB6873229F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31769" y="770844"/>
            <a:ext cx="937169" cy="937169"/>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3148BF4F-34D4-4B79-92EB-3333223C65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261" y="5026719"/>
            <a:ext cx="2751513" cy="1015264"/>
          </a:xfrm>
          <a:prstGeom prst="rect">
            <a:avLst/>
          </a:prstGeom>
        </p:spPr>
      </p:pic>
    </p:spTree>
    <p:extLst>
      <p:ext uri="{BB962C8B-B14F-4D97-AF65-F5344CB8AC3E}">
        <p14:creationId xmlns:p14="http://schemas.microsoft.com/office/powerpoint/2010/main" val="1809914910"/>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72503" y="1905590"/>
            <a:ext cx="10515600" cy="1325563"/>
          </a:xfrm>
        </p:spPr>
        <p:txBody>
          <a:bodyPr/>
          <a:lstStyle>
            <a:lvl1pPr>
              <a:defRPr>
                <a:solidFill>
                  <a:srgbClr val="43444A"/>
                </a:solidFill>
              </a:defRPr>
            </a:lvl1pPr>
          </a:lstStyle>
          <a:p>
            <a:r>
              <a:rPr lang="en-US"/>
              <a:t>Click to edit Master title style</a:t>
            </a:r>
          </a:p>
        </p:txBody>
      </p:sp>
      <p:pic>
        <p:nvPicPr>
          <p:cNvPr id="6" name="Picture 5" descr="A picture containing food&#10;&#10;Description automatically generated">
            <a:extLst>
              <a:ext uri="{FF2B5EF4-FFF2-40B4-BE49-F238E27FC236}">
                <a16:creationId xmlns:a16="http://schemas.microsoft.com/office/drawing/2014/main" id="{03AB26A6-DAF4-4F80-A674-94D653B214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52910" y="177970"/>
            <a:ext cx="1609968" cy="1675377"/>
          </a:xfrm>
          <a:prstGeom prst="rect">
            <a:avLst/>
          </a:prstGeom>
        </p:spPr>
      </p:pic>
    </p:spTree>
    <p:extLst>
      <p:ext uri="{BB962C8B-B14F-4D97-AF65-F5344CB8AC3E}">
        <p14:creationId xmlns:p14="http://schemas.microsoft.com/office/powerpoint/2010/main" val="68068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id="{49CE73A1-CB84-4214-9644-4CC4810F21A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3" name="Picture 22">
            <a:extLst>
              <a:ext uri="{FF2B5EF4-FFF2-40B4-BE49-F238E27FC236}">
                <a16:creationId xmlns:a16="http://schemas.microsoft.com/office/drawing/2014/main" id="{4E4494E8-A4CB-4DFA-B726-D555D5A4C57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spTree>
    <p:extLst>
      <p:ext uri="{BB962C8B-B14F-4D97-AF65-F5344CB8AC3E}">
        <p14:creationId xmlns:p14="http://schemas.microsoft.com/office/powerpoint/2010/main" val="3631411439"/>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9529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03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6685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74DE-71C0-442C-8911-5871302779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C8FF49-FA64-4777-9525-FB8C5D2353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33BC08-1723-424A-83E0-5536261A4709}"/>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5" name="Footer Placeholder 4">
            <a:extLst>
              <a:ext uri="{FF2B5EF4-FFF2-40B4-BE49-F238E27FC236}">
                <a16:creationId xmlns:a16="http://schemas.microsoft.com/office/drawing/2014/main" id="{CB0C86C9-E7EF-48A8-BDCF-1166B31625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2D34E5-0B6D-4B3C-9CAE-CDB3B53D5C79}"/>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527206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9504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7779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119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994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9849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360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3103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6060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49438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0214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E1832-D4A2-4996-B3AC-2FB80F436B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992B798-810E-4FF0-BEF8-7C7AE8DBFD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C844DE-41AF-4B57-B322-A3D45FE2A379}"/>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5" name="Footer Placeholder 4">
            <a:extLst>
              <a:ext uri="{FF2B5EF4-FFF2-40B4-BE49-F238E27FC236}">
                <a16:creationId xmlns:a16="http://schemas.microsoft.com/office/drawing/2014/main" id="{F7B9B16F-5138-473B-A144-47B4C5D769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AFA62D-120F-4512-B499-D5E4FA356551}"/>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865953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91739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908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17265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5433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23988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3720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0705131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0376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82783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37727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48C8-0325-40E5-869A-04B52C81A0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B91C35-DE92-489C-9F6F-213A8B894C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8B0B819-F2B7-4606-AAE0-D8648F3BDB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F881C6-7FC6-406D-8634-49D6B7E418A6}"/>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6" name="Footer Placeholder 5">
            <a:extLst>
              <a:ext uri="{FF2B5EF4-FFF2-40B4-BE49-F238E27FC236}">
                <a16:creationId xmlns:a16="http://schemas.microsoft.com/office/drawing/2014/main" id="{C6EA8CA3-8BA1-4A5D-966C-2743FF949F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566FA0-6427-40F2-A065-0C372C6EF287}"/>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26478091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6390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15624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545316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457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998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47950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94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11977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8007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9218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9F00-A9BC-4BC1-A150-ABDBF124FD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A80422-A96D-4E10-B704-C17558FFDC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43CBCCF-E90E-4E66-B607-BD055D95290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A50C4A-E318-46A1-A017-D033A4608A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7091618-78C2-48C1-B93E-146188208A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D0D8880-E1D8-4936-8F10-40076E082BE6}"/>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8" name="Footer Placeholder 7">
            <a:extLst>
              <a:ext uri="{FF2B5EF4-FFF2-40B4-BE49-F238E27FC236}">
                <a16:creationId xmlns:a16="http://schemas.microsoft.com/office/drawing/2014/main" id="{7079A63F-A2EA-403E-BC00-1B6F564674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EA9583-58F0-45AE-B3E1-0DBF3F5EC007}"/>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2807997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54908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0664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20354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8423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6723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7414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703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61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4769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8580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53A76-314D-4CF1-BB32-0142A31A22DB}"/>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4" name="Footer Placeholder 3">
            <a:extLst>
              <a:ext uri="{FF2B5EF4-FFF2-40B4-BE49-F238E27FC236}">
                <a16:creationId xmlns:a16="http://schemas.microsoft.com/office/drawing/2014/main" id="{5A4ED5C5-FDE9-4FFA-B376-B3DDDDB154F3}"/>
              </a:ext>
            </a:extLst>
          </p:cNvPr>
          <p:cNvSpPr>
            <a:spLocks noGrp="1"/>
          </p:cNvSpPr>
          <p:nvPr>
            <p:ph type="ftr" sz="quarter" idx="11"/>
          </p:nvPr>
        </p:nvSpPr>
        <p:spPr/>
        <p:txBody>
          <a:bodyPr/>
          <a:lstStyle/>
          <a:p>
            <a:r>
              <a:rPr lang="en-US" dirty="0"/>
              <a:t>@GPPBootcampBLR  #GPPBootcampBLR</a:t>
            </a:r>
          </a:p>
          <a:p>
            <a:endParaRPr lang="en-IN" dirty="0"/>
          </a:p>
        </p:txBody>
      </p:sp>
      <p:sp>
        <p:nvSpPr>
          <p:cNvPr id="5" name="Slide Number Placeholder 4">
            <a:extLst>
              <a:ext uri="{FF2B5EF4-FFF2-40B4-BE49-F238E27FC236}">
                <a16:creationId xmlns:a16="http://schemas.microsoft.com/office/drawing/2014/main" id="{744F933E-81DD-4286-9402-E83874CB6F3D}"/>
              </a:ext>
            </a:extLst>
          </p:cNvPr>
          <p:cNvSpPr>
            <a:spLocks noGrp="1"/>
          </p:cNvSpPr>
          <p:nvPr>
            <p:ph type="sldNum" sz="quarter" idx="12"/>
          </p:nvPr>
        </p:nvSpPr>
        <p:spPr/>
        <p:txBody>
          <a:bodyPr/>
          <a:lstStyle/>
          <a:p>
            <a:fld id="{C94680CB-AC2C-4275-BB96-696CE0A0B5E0}" type="slidenum">
              <a:rPr lang="en-IN" smtClean="0"/>
              <a:t>‹#›</a:t>
            </a:fld>
            <a:endParaRPr lang="en-IN"/>
          </a:p>
        </p:txBody>
      </p:sp>
      <p:pic>
        <p:nvPicPr>
          <p:cNvPr id="11" name="Picture 2" descr="https://upload.wikimedia.org/wikipedia/commons/thumb/9/96/Microsoft_logo_(2012).svg/2000px-Microsoft_logo_(2012).svg.png">
            <a:extLst>
              <a:ext uri="{FF2B5EF4-FFF2-40B4-BE49-F238E27FC236}">
                <a16:creationId xmlns:a16="http://schemas.microsoft.com/office/drawing/2014/main" id="{1AEF5B12-C8DC-437E-8EB2-AFA7819E271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24376" y="6228577"/>
            <a:ext cx="1714034"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food&#10;&#10;Description automatically generated">
            <a:extLst>
              <a:ext uri="{FF2B5EF4-FFF2-40B4-BE49-F238E27FC236}">
                <a16:creationId xmlns:a16="http://schemas.microsoft.com/office/drawing/2014/main" id="{2DC6CA33-BF3A-4045-A482-6F272B387F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48275" y="179029"/>
            <a:ext cx="1329429" cy="1383441"/>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0F67967B-05FC-4326-BF04-820213ADE8D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188932" y="179029"/>
            <a:ext cx="646140" cy="646140"/>
          </a:xfrm>
          <a:prstGeom prst="rect">
            <a:avLst/>
          </a:prstGeom>
        </p:spPr>
      </p:pic>
      <p:pic>
        <p:nvPicPr>
          <p:cNvPr id="10" name="Picture 9" descr="A drawing of a face&#10;&#10;Description automatically generated">
            <a:extLst>
              <a:ext uri="{FF2B5EF4-FFF2-40B4-BE49-F238E27FC236}">
                <a16:creationId xmlns:a16="http://schemas.microsoft.com/office/drawing/2014/main" id="{3E3B97B5-9419-4EEC-ADF9-2AF4D51DE50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1079010" y="179029"/>
            <a:ext cx="648735" cy="64614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1A2B6C8C-9ADF-4F12-A29D-B973FB14BF9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flipH="1">
            <a:off x="2010893" y="179029"/>
            <a:ext cx="646140" cy="646140"/>
          </a:xfrm>
          <a:prstGeom prst="rect">
            <a:avLst/>
          </a:prstGeom>
        </p:spPr>
      </p:pic>
      <p:pic>
        <p:nvPicPr>
          <p:cNvPr id="15" name="Picture 14" descr="A picture containing drawing, ball&#10;&#10;Description automatically generated">
            <a:extLst>
              <a:ext uri="{FF2B5EF4-FFF2-40B4-BE49-F238E27FC236}">
                <a16:creationId xmlns:a16="http://schemas.microsoft.com/office/drawing/2014/main" id="{87045AAD-EF97-47F9-9EE2-107AD803771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2935260" y="179029"/>
            <a:ext cx="646140" cy="646140"/>
          </a:xfrm>
          <a:prstGeom prst="rect">
            <a:avLst/>
          </a:prstGeom>
        </p:spPr>
      </p:pic>
    </p:spTree>
    <p:extLst>
      <p:ext uri="{BB962C8B-B14F-4D97-AF65-F5344CB8AC3E}">
        <p14:creationId xmlns:p14="http://schemas.microsoft.com/office/powerpoint/2010/main" val="1968818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28300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03576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40801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7173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340824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79921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00268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7717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272816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2495694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33984-3349-49D7-8D11-8CA1317F13DA}"/>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3" name="Footer Placeholder 2">
            <a:extLst>
              <a:ext uri="{FF2B5EF4-FFF2-40B4-BE49-F238E27FC236}">
                <a16:creationId xmlns:a16="http://schemas.microsoft.com/office/drawing/2014/main" id="{5BC58281-1769-4F9B-9DC4-3237CC3E68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31821C-3EB8-421D-B5C7-FB1FBAC8277B}"/>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21303378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6820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7246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547377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8629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92454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975384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566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584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7425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11125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3FC15-E003-492D-AC67-66F19AA93B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73152FC-803E-48DA-B2E1-792D17A2E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68FBF6-911A-4A59-8FD1-7DC27AA64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E01764-29F7-408B-9DB4-2F5A88BC363B}"/>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6" name="Footer Placeholder 5">
            <a:extLst>
              <a:ext uri="{FF2B5EF4-FFF2-40B4-BE49-F238E27FC236}">
                <a16:creationId xmlns:a16="http://schemas.microsoft.com/office/drawing/2014/main" id="{19760700-8312-4799-BC28-15FAE57734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BEB719-FBDD-48A6-B148-805F5EFA8D1D}"/>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10495500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968185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3ECD-D2A1-4B45-BC9E-82B7A579FD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2C7255-661F-42AA-9663-ED28BA35AB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DFFFC6-96FB-44CF-92FD-EA2978305B21}"/>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5" name="Footer Placeholder 4">
            <a:extLst>
              <a:ext uri="{FF2B5EF4-FFF2-40B4-BE49-F238E27FC236}">
                <a16:creationId xmlns:a16="http://schemas.microsoft.com/office/drawing/2014/main" id="{E063D022-70D3-469B-8292-C365BA278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E076E-F405-419E-8F67-4AC003C3C8E4}"/>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6171942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8207A-395C-4234-B95C-85ECC8E4BE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DDA439-4B25-4059-AC7B-C7FB050738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84CD7-A204-4244-A328-CE8A8422CC56}"/>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5" name="Footer Placeholder 4">
            <a:extLst>
              <a:ext uri="{FF2B5EF4-FFF2-40B4-BE49-F238E27FC236}">
                <a16:creationId xmlns:a16="http://schemas.microsoft.com/office/drawing/2014/main" id="{1C22AE3C-7A60-49EF-BEC0-1E88E2654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E4172-4714-4CC5-A488-A498532B328A}"/>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10510846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C23D7-41E1-4BBC-A8A3-6201B822DD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ABBA7-DA07-4033-8F60-34CADBE93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91418C-370D-4791-8633-9F27ED2794B5}"/>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5" name="Footer Placeholder 4">
            <a:extLst>
              <a:ext uri="{FF2B5EF4-FFF2-40B4-BE49-F238E27FC236}">
                <a16:creationId xmlns:a16="http://schemas.microsoft.com/office/drawing/2014/main" id="{C98B9C3D-D2B9-49B0-B5CC-E01EECDAC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1C054A-2232-4218-B6FB-A98F9D548EE2}"/>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5819918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7527-EE2D-45E6-A02A-754E826481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6AA0A7-04E6-4038-901F-92B9A81BC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E65D50-A5AB-4E87-BB81-E0162187E5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FB9BFC-66F7-4244-8399-08EA3137DC66}"/>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6" name="Footer Placeholder 5">
            <a:extLst>
              <a:ext uri="{FF2B5EF4-FFF2-40B4-BE49-F238E27FC236}">
                <a16:creationId xmlns:a16="http://schemas.microsoft.com/office/drawing/2014/main" id="{74FA028E-8BB3-4511-B7FC-57DB1B607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82FD5B-552D-4DEB-AB11-C521CA95E2BF}"/>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10954311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AA4F-E3E8-4B6F-8CD0-27E9059F8F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F54294-0D37-4369-8532-0A0F5A0DF1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08745-1B02-4858-9135-97F60B9887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439989-385D-40E7-92E6-F0AA7C22A0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3A90D1-028E-429C-B9D1-65AD8708F4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27B6FE-D95A-4575-B7CC-C7B4F0F52A7D}"/>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8" name="Footer Placeholder 7">
            <a:extLst>
              <a:ext uri="{FF2B5EF4-FFF2-40B4-BE49-F238E27FC236}">
                <a16:creationId xmlns:a16="http://schemas.microsoft.com/office/drawing/2014/main" id="{B9CAAA52-B37A-4B13-BBBB-47AF63A096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D19D05-C97E-4BBD-80CC-872DA0D7C916}"/>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8648322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F935-8D34-48F2-AC8B-BB25737311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723099-912C-4F6C-9A74-D3223EDB07B0}"/>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4" name="Footer Placeholder 3">
            <a:extLst>
              <a:ext uri="{FF2B5EF4-FFF2-40B4-BE49-F238E27FC236}">
                <a16:creationId xmlns:a16="http://schemas.microsoft.com/office/drawing/2014/main" id="{0E392116-CEE6-4C72-8374-B5A124B1AD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666F95-8ACC-4064-9B82-F60C3512B3E5}"/>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36201116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0BB494-E613-4C86-B101-696A62966A5B}"/>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3" name="Footer Placeholder 2">
            <a:extLst>
              <a:ext uri="{FF2B5EF4-FFF2-40B4-BE49-F238E27FC236}">
                <a16:creationId xmlns:a16="http://schemas.microsoft.com/office/drawing/2014/main" id="{177ACB0F-0425-46BA-8ADC-6B5643D171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5CB97-5F39-4E7B-88C9-1A06A2BDFFE3}"/>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3263258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E8B01-85DE-4A52-A0CB-C5B7A1C615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8AFFDB-3A25-41AB-827E-7E07C4535E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B1032-460C-4979-A08C-4E7B712788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02C5A8-2B84-4ACF-8EB9-53106C28A054}"/>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6" name="Footer Placeholder 5">
            <a:extLst>
              <a:ext uri="{FF2B5EF4-FFF2-40B4-BE49-F238E27FC236}">
                <a16:creationId xmlns:a16="http://schemas.microsoft.com/office/drawing/2014/main" id="{271AB0EE-14CB-4650-87F3-86F06996FE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64355-D803-46AC-9D14-401BCAD22798}"/>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34211852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5DD5C-A775-438F-8383-E12C99DDC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E98C10-D737-4F13-980D-68BF2A4E6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AFA236-2D02-4619-810A-0A76A636D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4BE166-C268-43B8-8EE6-06565BE00B68}"/>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6" name="Footer Placeholder 5">
            <a:extLst>
              <a:ext uri="{FF2B5EF4-FFF2-40B4-BE49-F238E27FC236}">
                <a16:creationId xmlns:a16="http://schemas.microsoft.com/office/drawing/2014/main" id="{A6D87B7C-00E3-42BB-8C1E-3E03028CEC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844B5-E758-47F9-A9BF-79C020E46F61}"/>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331177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4149-07E9-42BC-80A5-1BAF0A4BB5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F944F5-092C-44BA-A31D-32F042CC3B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C3BBA6-B448-47AD-851A-9DE8B1753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51C28C-3597-4810-B4BD-777C7C0B16A3}"/>
              </a:ext>
            </a:extLst>
          </p:cNvPr>
          <p:cNvSpPr>
            <a:spLocks noGrp="1"/>
          </p:cNvSpPr>
          <p:nvPr>
            <p:ph type="dt" sz="half" idx="10"/>
          </p:nvPr>
        </p:nvSpPr>
        <p:spPr/>
        <p:txBody>
          <a:bodyPr/>
          <a:lstStyle/>
          <a:p>
            <a:fld id="{D5F645B3-BBED-4308-8800-55405113B090}" type="datetimeFigureOut">
              <a:rPr lang="en-IN" smtClean="0"/>
              <a:t>18-02-2020</a:t>
            </a:fld>
            <a:endParaRPr lang="en-IN"/>
          </a:p>
        </p:txBody>
      </p:sp>
      <p:sp>
        <p:nvSpPr>
          <p:cNvPr id="6" name="Footer Placeholder 5">
            <a:extLst>
              <a:ext uri="{FF2B5EF4-FFF2-40B4-BE49-F238E27FC236}">
                <a16:creationId xmlns:a16="http://schemas.microsoft.com/office/drawing/2014/main" id="{9C892B9F-37EE-4B9C-9C6F-FB9D55CE18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E9A683-E48C-43FE-8BE4-466967FF5E67}"/>
              </a:ext>
            </a:extLst>
          </p:cNvPr>
          <p:cNvSpPr>
            <a:spLocks noGrp="1"/>
          </p:cNvSpPr>
          <p:nvPr>
            <p:ph type="sldNum" sz="quarter" idx="12"/>
          </p:nvPr>
        </p:nvSpPr>
        <p:spPr/>
        <p:txBody>
          <a:bodyPr/>
          <a:lstStyle/>
          <a:p>
            <a:fld id="{C94680CB-AC2C-4275-BB96-696CE0A0B5E0}" type="slidenum">
              <a:rPr lang="en-IN" smtClean="0"/>
              <a:t>‹#›</a:t>
            </a:fld>
            <a:endParaRPr lang="en-IN"/>
          </a:p>
        </p:txBody>
      </p:sp>
    </p:spTree>
    <p:extLst>
      <p:ext uri="{BB962C8B-B14F-4D97-AF65-F5344CB8AC3E}">
        <p14:creationId xmlns:p14="http://schemas.microsoft.com/office/powerpoint/2010/main" val="30117809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39AE-5CD8-4635-9733-06F4C06003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B0723C-FEA6-4C7A-9A4E-63E7928C4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0F07B-E275-475A-A5A6-7D25E5763377}"/>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5" name="Footer Placeholder 4">
            <a:extLst>
              <a:ext uri="{FF2B5EF4-FFF2-40B4-BE49-F238E27FC236}">
                <a16:creationId xmlns:a16="http://schemas.microsoft.com/office/drawing/2014/main" id="{7A2BB3B9-B0F1-441A-87EF-B5988C7A7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1458D-BA37-4E73-9A0E-D661CAFF127B}"/>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34837214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37B85F-0F94-462F-A923-C0974C56C6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24F646-30B4-46FE-84E3-A1EA2A4CAE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1C067-538F-48D0-9E96-B24311FDB08F}"/>
              </a:ext>
            </a:extLst>
          </p:cNvPr>
          <p:cNvSpPr>
            <a:spLocks noGrp="1"/>
          </p:cNvSpPr>
          <p:nvPr>
            <p:ph type="dt" sz="half" idx="10"/>
          </p:nvPr>
        </p:nvSpPr>
        <p:spPr/>
        <p:txBody>
          <a:bodyPr/>
          <a:lstStyle/>
          <a:p>
            <a:fld id="{DCF50908-CA3A-4CF0-BC51-D25445979150}" type="datetimeFigureOut">
              <a:rPr lang="en-US" smtClean="0"/>
              <a:t>2/18/2020</a:t>
            </a:fld>
            <a:endParaRPr lang="en-US"/>
          </a:p>
        </p:txBody>
      </p:sp>
      <p:sp>
        <p:nvSpPr>
          <p:cNvPr id="5" name="Footer Placeholder 4">
            <a:extLst>
              <a:ext uri="{FF2B5EF4-FFF2-40B4-BE49-F238E27FC236}">
                <a16:creationId xmlns:a16="http://schemas.microsoft.com/office/drawing/2014/main" id="{1828454B-456A-4272-B828-710A1F256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0475A8-C1DE-42E7-9FB3-E01FC69E4629}"/>
              </a:ext>
            </a:extLst>
          </p:cNvPr>
          <p:cNvSpPr>
            <a:spLocks noGrp="1"/>
          </p:cNvSpPr>
          <p:nvPr>
            <p:ph type="sldNum" sz="quarter" idx="12"/>
          </p:nvPr>
        </p:nvSpPr>
        <p:spPr/>
        <p:txBody>
          <a:bodyPr/>
          <a:lstStyle/>
          <a:p>
            <a:fld id="{E7B7C220-F7A3-4DB5-A5CB-340E5812612E}" type="slidenum">
              <a:rPr lang="en-US" smtClean="0"/>
              <a:t>‹#›</a:t>
            </a:fld>
            <a:endParaRPr lang="en-US"/>
          </a:p>
        </p:txBody>
      </p:sp>
    </p:spTree>
    <p:extLst>
      <p:ext uri="{BB962C8B-B14F-4D97-AF65-F5344CB8AC3E}">
        <p14:creationId xmlns:p14="http://schemas.microsoft.com/office/powerpoint/2010/main" val="691740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20.emf"/><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image" Target="../media/image20.emf"/><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8"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4.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87577-7F67-4E5D-8D79-F61D5631F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736F19-8735-4782-9BE4-FE135F04F3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9D24CCEC-2AFB-4E00-A4F6-987AF4FCBC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F645B3-BBED-4308-8800-55405113B090}" type="datetimeFigureOut">
              <a:rPr lang="en-IN" smtClean="0"/>
              <a:t>18-02-2020</a:t>
            </a:fld>
            <a:endParaRPr lang="en-IN"/>
          </a:p>
        </p:txBody>
      </p:sp>
      <p:sp>
        <p:nvSpPr>
          <p:cNvPr id="5" name="Footer Placeholder 4">
            <a:extLst>
              <a:ext uri="{FF2B5EF4-FFF2-40B4-BE49-F238E27FC236}">
                <a16:creationId xmlns:a16="http://schemas.microsoft.com/office/drawing/2014/main" id="{52AE3616-A83B-4EBE-8263-8188EDD8C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9C1A306-2507-404E-9C31-DB74DE6C8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4680CB-AC2C-4275-BB96-696CE0A0B5E0}" type="slidenum">
              <a:rPr lang="en-IN" smtClean="0"/>
              <a:t>‹#›</a:t>
            </a:fld>
            <a:endParaRPr lang="en-IN"/>
          </a:p>
        </p:txBody>
      </p:sp>
    </p:spTree>
    <p:extLst>
      <p:ext uri="{BB962C8B-B14F-4D97-AF65-F5344CB8AC3E}">
        <p14:creationId xmlns:p14="http://schemas.microsoft.com/office/powerpoint/2010/main" val="151131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041415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90609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6EB3E7-02B9-4ADC-A0FF-C22DA45116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311C71-E962-4C2F-A540-26AA74223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D7C76-8414-4C9C-91E8-76726609F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F50908-CA3A-4CF0-BC51-D25445979150}" type="datetimeFigureOut">
              <a:rPr lang="en-US" smtClean="0"/>
              <a:t>2/18/2020</a:t>
            </a:fld>
            <a:endParaRPr lang="en-US"/>
          </a:p>
        </p:txBody>
      </p:sp>
      <p:sp>
        <p:nvSpPr>
          <p:cNvPr id="5" name="Footer Placeholder 4">
            <a:extLst>
              <a:ext uri="{FF2B5EF4-FFF2-40B4-BE49-F238E27FC236}">
                <a16:creationId xmlns:a16="http://schemas.microsoft.com/office/drawing/2014/main" id="{356627C5-2979-4906-9F2F-F0630FADDD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F5ED6F-8A24-4979-90D9-0BF78842D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B7C220-F7A3-4DB5-A5CB-340E5812612E}" type="slidenum">
              <a:rPr lang="en-US" smtClean="0"/>
              <a:t>‹#›</a:t>
            </a:fld>
            <a:endParaRPr lang="en-US"/>
          </a:p>
        </p:txBody>
      </p:sp>
    </p:spTree>
    <p:extLst>
      <p:ext uri="{BB962C8B-B14F-4D97-AF65-F5344CB8AC3E}">
        <p14:creationId xmlns:p14="http://schemas.microsoft.com/office/powerpoint/2010/main" val="423991034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sv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s://flow.microsoft.com/en-us/ai-builder/" TargetMode="External"/><Relationship Id="rId3" Type="http://schemas.openxmlformats.org/officeDocument/2006/relationships/hyperlink" Target="https://www.youtube.com/watch?v=WSWmn7WM3i4&amp;feature=youtu.be" TargetMode="External"/><Relationship Id="rId7" Type="http://schemas.openxmlformats.org/officeDocument/2006/relationships/hyperlink" Target="https://powerapps.microsoft.com/en-us/ai-builder/" TargetMode="External"/><Relationship Id="rId2" Type="http://schemas.openxmlformats.org/officeDocument/2006/relationships/notesSlide" Target="../notesSlides/notesSlide8.xml"/><Relationship Id="rId1" Type="http://schemas.openxmlformats.org/officeDocument/2006/relationships/slideLayout" Target="../slideLayouts/slideLayout43.xml"/><Relationship Id="rId6" Type="http://schemas.openxmlformats.org/officeDocument/2006/relationships/hyperlink" Target="https://aka.ms/AIB2019Ignite" TargetMode="External"/><Relationship Id="rId11" Type="http://schemas.openxmlformats.org/officeDocument/2006/relationships/image" Target="../media/image71.emf"/><Relationship Id="rId5" Type="http://schemas.openxmlformats.org/officeDocument/2006/relationships/hyperlink" Target="https://powerapps.microsoft.com/en-us/blog/introducing-ai-builder-for-powerplatform/" TargetMode="External"/><Relationship Id="rId10" Type="http://schemas.openxmlformats.org/officeDocument/2006/relationships/image" Target="../media/image70.emf"/><Relationship Id="rId4" Type="http://schemas.openxmlformats.org/officeDocument/2006/relationships/hyperlink" Target="https://youtu.be/MGtomFKVDys" TargetMode="External"/><Relationship Id="rId9" Type="http://schemas.openxmlformats.org/officeDocument/2006/relationships/image" Target="../media/image6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6.png"/><Relationship Id="rId7" Type="http://schemas.openxmlformats.org/officeDocument/2006/relationships/image" Target="../media/image7.jpg"/><Relationship Id="rId2" Type="http://schemas.openxmlformats.org/officeDocument/2006/relationships/image" Target="../media/image35.png"/><Relationship Id="rId1" Type="http://schemas.openxmlformats.org/officeDocument/2006/relationships/slideLayout" Target="../slideLayouts/slideLayout82.xml"/><Relationship Id="rId6" Type="http://schemas.openxmlformats.org/officeDocument/2006/relationships/image" Target="../media/image6.jfif"/><Relationship Id="rId11" Type="http://schemas.openxmlformats.org/officeDocument/2006/relationships/image" Target="../media/image39.jpeg"/><Relationship Id="rId5" Type="http://schemas.openxmlformats.org/officeDocument/2006/relationships/image" Target="../media/image5.png"/><Relationship Id="rId10" Type="http://schemas.openxmlformats.org/officeDocument/2006/relationships/image" Target="../media/image38.jpeg"/><Relationship Id="rId4" Type="http://schemas.openxmlformats.org/officeDocument/2006/relationships/image" Target="../media/image37.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81.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media" Target="../media/media2.mp4"/><Relationship Id="rId7" Type="http://schemas.openxmlformats.org/officeDocument/2006/relationships/slideLayout" Target="../slideLayouts/slideLayout8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47.png"/><Relationship Id="rId4" Type="http://schemas.openxmlformats.org/officeDocument/2006/relationships/video" Target="../media/media2.mp4"/><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witter.com/GPPBootcampBLR"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hyperlink" Target="https://powerapps.microsoft.com/" TargetMode="Externa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hyperlink" Target="https://powervirtualagents.microsoft.com/" TargetMode="External"/><Relationship Id="rId4" Type="http://schemas.openxmlformats.org/officeDocument/2006/relationships/hyperlink" Target="https://powerbi.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4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idx="4294967295"/>
          </p:nvPr>
        </p:nvSpPr>
        <p:spPr>
          <a:xfrm>
            <a:off x="1262116" y="931785"/>
            <a:ext cx="4176713" cy="2381250"/>
          </a:xfrm>
        </p:spPr>
        <p:txBody>
          <a:bodyPr vert="horz" lIns="91440" tIns="45720" rIns="91440" bIns="0" rtlCol="0" anchor="b">
            <a:normAutofit/>
          </a:bodyPr>
          <a:lstStyle/>
          <a:p>
            <a:r>
              <a:rPr lang="en-US" sz="4100" dirty="0">
                <a:latin typeface="Gill Sans MT" panose="020B0502020104020203" pitchFamily="34" charset="0"/>
              </a:rPr>
              <a:t>GLOBAL POWER PLATFORM BOOTCAMP</a:t>
            </a:r>
          </a:p>
        </p:txBody>
      </p:sp>
      <p:pic>
        <p:nvPicPr>
          <p:cNvPr id="1026" name="Picture 2" descr="https://www.powerplatformbootcamp.com/LogoBootCamp.png">
            <a:extLst>
              <a:ext uri="{FF2B5EF4-FFF2-40B4-BE49-F238E27FC236}">
                <a16:creationId xmlns:a16="http://schemas.microsoft.com/office/drawing/2014/main" id="{DD9345C0-558B-45C5-A5D1-409C83142F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7437E5-643D-43CF-9EFE-510E23AB4E19}"/>
              </a:ext>
            </a:extLst>
          </p:cNvPr>
          <p:cNvSpPr txBox="1"/>
          <p:nvPr/>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17" name="Rectangle 16">
            <a:extLst>
              <a:ext uri="{FF2B5EF4-FFF2-40B4-BE49-F238E27FC236}">
                <a16:creationId xmlns:a16="http://schemas.microsoft.com/office/drawing/2014/main" id="{39585232-FA53-4E4B-A4E8-B2BCDE46B309}"/>
              </a:ext>
            </a:extLst>
          </p:cNvPr>
          <p:cNvSpPr/>
          <p:nvPr/>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dirty="0"/>
              <a:t>@GPPBootcampBLR                                 #GPPBootcampBLR                                             </a:t>
            </a:r>
            <a:r>
              <a:rPr lang="en-US" dirty="0">
                <a:latin typeface="Segoe UI Semibold" panose="020B0702040204020203" pitchFamily="34" charset="0"/>
                <a:cs typeface="Segoe UI Semibold" panose="020B0702040204020203" pitchFamily="34" charset="0"/>
              </a:rPr>
              <a:t>#GlobalPowerPlatformBootcamp</a:t>
            </a:r>
          </a:p>
        </p:txBody>
      </p:sp>
      <p:cxnSp>
        <p:nvCxnSpPr>
          <p:cNvPr id="26" name="Straight Connector 25">
            <a:extLst>
              <a:ext uri="{FF2B5EF4-FFF2-40B4-BE49-F238E27FC236}">
                <a16:creationId xmlns:a16="http://schemas.microsoft.com/office/drawing/2014/main" id="{A2F06F10-D40F-4233-9375-2BF19B5110D2}"/>
              </a:ext>
            </a:extLst>
          </p:cNvPr>
          <p:cNvCxnSpPr>
            <a:cxnSpLocks/>
          </p:cNvCxnSpPr>
          <p:nvPr/>
        </p:nvCxnSpPr>
        <p:spPr>
          <a:xfrm>
            <a:off x="1396257"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449FC6F8-7D31-4C45-9993-301B9D50333E}"/>
              </a:ext>
            </a:extLst>
          </p:cNvPr>
          <p:cNvSpPr txBox="1"/>
          <p:nvPr/>
        </p:nvSpPr>
        <p:spPr>
          <a:xfrm>
            <a:off x="1262116" y="4507642"/>
            <a:ext cx="9000605" cy="523220"/>
          </a:xfrm>
          <a:prstGeom prst="rect">
            <a:avLst/>
          </a:prstGeom>
          <a:noFill/>
        </p:spPr>
        <p:txBody>
          <a:bodyPr wrap="square" rtlCol="0">
            <a:spAutoFit/>
          </a:bodyPr>
          <a:lstStyle/>
          <a:p>
            <a:pPr lvl="0">
              <a:defRPr/>
            </a:pPr>
            <a:r>
              <a:rPr lang="en-IN" sz="2800" b="1" dirty="0">
                <a:solidFill>
                  <a:srgbClr val="505050"/>
                </a:solidFill>
                <a:latin typeface="Square721 BT" panose="020B0504020202060204" pitchFamily="34" charset="0"/>
                <a:cs typeface="Segoe UI" panose="020B0502040204020203" pitchFamily="34" charset="0"/>
              </a:rPr>
              <a:t>Lalit Mohan </a:t>
            </a:r>
            <a:endParaRPr lang="en-IN" sz="2800" b="1" kern="1200" dirty="0">
              <a:solidFill>
                <a:srgbClr val="505050"/>
              </a:solidFill>
              <a:latin typeface="Square721 BT" panose="020B0504020202060204"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06335AD6-D427-4291-B827-5600D7F649E0}"/>
              </a:ext>
            </a:extLst>
          </p:cNvPr>
          <p:cNvSpPr/>
          <p:nvPr/>
        </p:nvSpPr>
        <p:spPr>
          <a:xfrm>
            <a:off x="1262116" y="5418692"/>
            <a:ext cx="1582549" cy="369332"/>
          </a:xfrm>
          <a:prstGeom prst="rect">
            <a:avLst/>
          </a:prstGeom>
        </p:spPr>
        <p:txBody>
          <a:bodyPr wrap="none">
            <a:spAutoFit/>
          </a:bodyPr>
          <a:lstStyle/>
          <a:p>
            <a:r>
              <a:rPr lang="en-IN" sz="1800" b="1" dirty="0">
                <a:solidFill>
                  <a:srgbClr val="505050"/>
                </a:solidFill>
                <a:latin typeface="Square721 BT" panose="020B0504020202060204" pitchFamily="34" charset="0"/>
                <a:ea typeface="Lato" panose="020F0502020204030203" pitchFamily="34" charset="0"/>
                <a:cs typeface="Segoe UI" panose="020B0502040204020203" pitchFamily="34" charset="0"/>
              </a:rPr>
              <a:t>@</a:t>
            </a:r>
            <a:r>
              <a:rPr lang="en-IN" b="1" dirty="0">
                <a:solidFill>
                  <a:srgbClr val="505050"/>
                </a:solidFill>
                <a:latin typeface="Square721 BT" panose="020B0504020202060204" pitchFamily="34" charset="0"/>
                <a:cs typeface="Segoe UI" panose="020B0502040204020203" pitchFamily="34" charset="0"/>
              </a:rPr>
              <a:t>LalitMGupta</a:t>
            </a:r>
            <a:endParaRPr lang="en-IN" sz="1800" b="1" kern="1200" dirty="0">
              <a:solidFill>
                <a:srgbClr val="505050"/>
              </a:solidFill>
              <a:latin typeface="Square721 BT" panose="020B0504020202060204"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841E8B0A-0C3E-43AA-94C2-E58BD8E3C1F9}"/>
              </a:ext>
            </a:extLst>
          </p:cNvPr>
          <p:cNvSpPr/>
          <p:nvPr/>
        </p:nvSpPr>
        <p:spPr>
          <a:xfrm>
            <a:off x="1262116" y="5030862"/>
            <a:ext cx="3506024" cy="400110"/>
          </a:xfrm>
          <a:prstGeom prst="rect">
            <a:avLst/>
          </a:prstGeom>
        </p:spPr>
        <p:txBody>
          <a:bodyPr wrap="none">
            <a:spAutoFit/>
          </a:bodyPr>
          <a:lstStyle/>
          <a:p>
            <a:pPr algn="l"/>
            <a:r>
              <a:rPr lang="en-IN" sz="2000" b="0" dirty="0">
                <a:solidFill>
                  <a:srgbClr val="505050"/>
                </a:solidFill>
                <a:latin typeface="Square721 BT" panose="020B0504020202060204" pitchFamily="34" charset="0"/>
                <a:ea typeface="Lato" panose="020F0502020204030203" pitchFamily="34" charset="0"/>
                <a:cs typeface="Segoe UI" panose="020B0502040204020203" pitchFamily="34" charset="0"/>
              </a:rPr>
              <a:t>Collaboration Analyst - Allegion </a:t>
            </a:r>
          </a:p>
        </p:txBody>
      </p:sp>
    </p:spTree>
    <p:extLst>
      <p:ext uri="{BB962C8B-B14F-4D97-AF65-F5344CB8AC3E}">
        <p14:creationId xmlns:p14="http://schemas.microsoft.com/office/powerpoint/2010/main" val="261767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BCD3E5-16FF-4C7E-9EEF-7ED37D14C83D}"/>
              </a:ext>
            </a:extLst>
          </p:cNvPr>
          <p:cNvSpPr/>
          <p:nvPr/>
        </p:nvSpPr>
        <p:spPr bwMode="auto">
          <a:xfrm>
            <a:off x="0" y="5316264"/>
            <a:ext cx="12192000" cy="15417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3">
            <a:extLst>
              <a:ext uri="{FF2B5EF4-FFF2-40B4-BE49-F238E27FC236}">
                <a16:creationId xmlns:a16="http://schemas.microsoft.com/office/drawing/2014/main" id="{0E8DEF27-B9F2-46BB-9BD7-36E78A3B4A13}"/>
              </a:ext>
            </a:extLst>
          </p:cNvPr>
          <p:cNvSpPr txBox="1">
            <a:spLocks/>
          </p:cNvSpPr>
          <p:nvPr/>
        </p:nvSpPr>
        <p:spPr>
          <a:xfrm>
            <a:off x="0" y="607500"/>
            <a:ext cx="12192000" cy="649055"/>
          </a:xfrm>
          <a:prstGeom prst="rect">
            <a:avLst/>
          </a:prstGeom>
        </p:spPr>
        <p:txBody>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a:ln w="3175">
                  <a:noFill/>
                </a:ln>
                <a:gradFill>
                  <a:gsLst>
                    <a:gs pos="0">
                      <a:srgbClr val="000000"/>
                    </a:gs>
                    <a:gs pos="100000">
                      <a:srgbClr val="000000"/>
                    </a:gs>
                  </a:gsLst>
                  <a:lin ang="5400000" scaled="1"/>
                </a:gradFill>
                <a:effectLst/>
                <a:uLnTx/>
                <a:uFillTx/>
                <a:latin typeface="Segoe UI Semibold"/>
                <a:ea typeface="+mn-ea"/>
                <a:cs typeface="Segoe UI" pitchFamily="34" charset="0"/>
              </a:rPr>
              <a:t>AI Builder </a:t>
            </a:r>
          </a:p>
        </p:txBody>
      </p:sp>
      <p:sp>
        <p:nvSpPr>
          <p:cNvPr id="3" name="TextBox 2">
            <a:extLst>
              <a:ext uri="{FF2B5EF4-FFF2-40B4-BE49-F238E27FC236}">
                <a16:creationId xmlns:a16="http://schemas.microsoft.com/office/drawing/2014/main" id="{A55F7411-10D7-40DF-9A29-F02A44B9A009}"/>
              </a:ext>
            </a:extLst>
          </p:cNvPr>
          <p:cNvSpPr txBox="1"/>
          <p:nvPr/>
        </p:nvSpPr>
        <p:spPr>
          <a:xfrm>
            <a:off x="932782" y="3611779"/>
            <a:ext cx="2847235" cy="95667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50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Easy to use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rPr>
              <a:t>Guided point-and-click AI applications</a:t>
            </a:r>
          </a:p>
        </p:txBody>
      </p:sp>
      <p:sp>
        <p:nvSpPr>
          <p:cNvPr id="6" name="TextBox 5">
            <a:extLst>
              <a:ext uri="{FF2B5EF4-FFF2-40B4-BE49-F238E27FC236}">
                <a16:creationId xmlns:a16="http://schemas.microsoft.com/office/drawing/2014/main" id="{540CE665-D429-40DF-B914-178854A2776F}"/>
              </a:ext>
            </a:extLst>
          </p:cNvPr>
          <p:cNvSpPr txBox="1"/>
          <p:nvPr/>
        </p:nvSpPr>
        <p:spPr>
          <a:xfrm>
            <a:off x="4617162" y="3611779"/>
            <a:ext cx="2725391" cy="71045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50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rPr>
              <a:t>Empowering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rPr>
              <a:t>AI for every skill level</a:t>
            </a:r>
          </a:p>
        </p:txBody>
      </p:sp>
      <p:sp>
        <p:nvSpPr>
          <p:cNvPr id="7" name="TextBox 6">
            <a:extLst>
              <a:ext uri="{FF2B5EF4-FFF2-40B4-BE49-F238E27FC236}">
                <a16:creationId xmlns:a16="http://schemas.microsoft.com/office/drawing/2014/main" id="{7D7CA62B-616B-4135-B58A-7C54598504B8}"/>
              </a:ext>
            </a:extLst>
          </p:cNvPr>
          <p:cNvSpPr txBox="1"/>
          <p:nvPr/>
        </p:nvSpPr>
        <p:spPr>
          <a:xfrm>
            <a:off x="7820618" y="3611779"/>
            <a:ext cx="3515262" cy="956672"/>
          </a:xfrm>
          <a:prstGeom prst="rect">
            <a:avLst/>
          </a:prstGeom>
          <a:noFill/>
        </p:spPr>
        <p:txBody>
          <a:bodyPr wrap="square" rtlCol="0" anchor="t">
            <a:spAutoFit/>
          </a:bodyPr>
          <a:lstStyle/>
          <a:p>
            <a:pPr marL="0" marR="0" lvl="0" indent="0" algn="ctr" defTabSz="914367" rtl="0" eaLnBrk="1" fontAlgn="auto" latinLnBrk="0" hangingPunct="1">
              <a:lnSpc>
                <a:spcPct val="100000"/>
              </a:lnSpc>
              <a:spcBef>
                <a:spcPts val="0"/>
              </a:spcBef>
              <a:spcAft>
                <a:spcPts val="500"/>
              </a:spcAft>
              <a:buClrTx/>
              <a:buSzTx/>
              <a:buFontTx/>
              <a:buNone/>
              <a:tabLst/>
              <a:defRPr/>
            </a:pP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Extensible</a:t>
            </a:r>
            <a:endPar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Segoe UI Light" panose="020B0502040204020203" pitchFamily="34" charset="0"/>
                <a:ea typeface="+mn-ea"/>
                <a:cs typeface="Segoe UI Light" panose="020B0502040204020203" pitchFamily="34" charset="0"/>
              </a:rPr>
              <a:t>Embedded within the Microsoft Power Platform and Dynamics 365</a:t>
            </a:r>
          </a:p>
        </p:txBody>
      </p:sp>
      <p:grpSp>
        <p:nvGrpSpPr>
          <p:cNvPr id="32" name="Group 31">
            <a:extLst>
              <a:ext uri="{FF2B5EF4-FFF2-40B4-BE49-F238E27FC236}">
                <a16:creationId xmlns:a16="http://schemas.microsoft.com/office/drawing/2014/main" id="{C9C5B23F-F856-4802-A220-FB30D5186869}"/>
              </a:ext>
            </a:extLst>
          </p:cNvPr>
          <p:cNvGrpSpPr/>
          <p:nvPr/>
        </p:nvGrpSpPr>
        <p:grpSpPr>
          <a:xfrm>
            <a:off x="8801012" y="1749329"/>
            <a:ext cx="1554480" cy="1554480"/>
            <a:chOff x="8351553" y="2152015"/>
            <a:chExt cx="1554480" cy="1554480"/>
          </a:xfrm>
        </p:grpSpPr>
        <p:sp>
          <p:nvSpPr>
            <p:cNvPr id="29" name="Oval 28">
              <a:extLst>
                <a:ext uri="{FF2B5EF4-FFF2-40B4-BE49-F238E27FC236}">
                  <a16:creationId xmlns:a16="http://schemas.microsoft.com/office/drawing/2014/main" id="{8E805A19-D05B-4B42-A1E6-97EB8EC42A78}"/>
                </a:ext>
              </a:extLst>
            </p:cNvPr>
            <p:cNvSpPr/>
            <p:nvPr/>
          </p:nvSpPr>
          <p:spPr bwMode="auto">
            <a:xfrm>
              <a:off x="8351553" y="2152015"/>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8812FECB-C406-4997-9CB6-0A3DE8159305}"/>
                </a:ext>
              </a:extLst>
            </p:cNvPr>
            <p:cNvGrpSpPr/>
            <p:nvPr/>
          </p:nvGrpSpPr>
          <p:grpSpPr>
            <a:xfrm>
              <a:off x="8679698" y="2480160"/>
              <a:ext cx="898191" cy="898191"/>
              <a:chOff x="3146536" y="4187094"/>
              <a:chExt cx="536745" cy="536745"/>
            </a:xfrm>
          </p:grpSpPr>
          <p:sp>
            <p:nvSpPr>
              <p:cNvPr id="12" name="Freeform 1086">
                <a:extLst>
                  <a:ext uri="{FF2B5EF4-FFF2-40B4-BE49-F238E27FC236}">
                    <a16:creationId xmlns:a16="http://schemas.microsoft.com/office/drawing/2014/main" id="{4DC0ABD3-17DE-4862-8A49-A939EBEB52D4}"/>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 name="Freeform 1083">
                <a:extLst>
                  <a:ext uri="{FF2B5EF4-FFF2-40B4-BE49-F238E27FC236}">
                    <a16:creationId xmlns:a16="http://schemas.microsoft.com/office/drawing/2014/main" id="{78023BE6-623D-46BD-AE18-485FC3BE493B}"/>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 name="Freeform 1084">
                <a:extLst>
                  <a:ext uri="{FF2B5EF4-FFF2-40B4-BE49-F238E27FC236}">
                    <a16:creationId xmlns:a16="http://schemas.microsoft.com/office/drawing/2014/main" id="{D34AF260-C554-459C-9BE8-F7BACFA31FFC}"/>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5" name="Freeform 1085">
                <a:extLst>
                  <a:ext uri="{FF2B5EF4-FFF2-40B4-BE49-F238E27FC236}">
                    <a16:creationId xmlns:a16="http://schemas.microsoft.com/office/drawing/2014/main" id="{CF0F1059-D667-48BF-AE40-E643CDFDB908}"/>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0" name="Group 29">
            <a:extLst>
              <a:ext uri="{FF2B5EF4-FFF2-40B4-BE49-F238E27FC236}">
                <a16:creationId xmlns:a16="http://schemas.microsoft.com/office/drawing/2014/main" id="{A69E0AC2-AA04-487C-B313-4ABF5F4388FB}"/>
              </a:ext>
            </a:extLst>
          </p:cNvPr>
          <p:cNvGrpSpPr/>
          <p:nvPr/>
        </p:nvGrpSpPr>
        <p:grpSpPr>
          <a:xfrm>
            <a:off x="5206888" y="1749329"/>
            <a:ext cx="1554480" cy="1554480"/>
            <a:chOff x="4891044" y="2152015"/>
            <a:chExt cx="1554480" cy="1554480"/>
          </a:xfrm>
        </p:grpSpPr>
        <p:sp>
          <p:nvSpPr>
            <p:cNvPr id="28" name="Oval 27">
              <a:extLst>
                <a:ext uri="{FF2B5EF4-FFF2-40B4-BE49-F238E27FC236}">
                  <a16:creationId xmlns:a16="http://schemas.microsoft.com/office/drawing/2014/main" id="{7584254C-9B9B-45E2-828E-04BB9866C520}"/>
                </a:ext>
              </a:extLst>
            </p:cNvPr>
            <p:cNvSpPr/>
            <p:nvPr/>
          </p:nvSpPr>
          <p:spPr bwMode="auto">
            <a:xfrm>
              <a:off x="4891044" y="2152015"/>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87201388-9AB2-43E1-88B9-A91A00F702CD}"/>
                </a:ext>
              </a:extLst>
            </p:cNvPr>
            <p:cNvGrpSpPr/>
            <p:nvPr/>
          </p:nvGrpSpPr>
          <p:grpSpPr>
            <a:xfrm>
              <a:off x="5232339" y="2493310"/>
              <a:ext cx="871890" cy="871890"/>
              <a:chOff x="2600700" y="3447399"/>
              <a:chExt cx="536745" cy="536745"/>
            </a:xfrm>
          </p:grpSpPr>
          <p:sp>
            <p:nvSpPr>
              <p:cNvPr id="17" name="Freeform 974">
                <a:extLst>
                  <a:ext uri="{FF2B5EF4-FFF2-40B4-BE49-F238E27FC236}">
                    <a16:creationId xmlns:a16="http://schemas.microsoft.com/office/drawing/2014/main" id="{A2D51C2E-2CBD-40D6-BD74-FF0E943820A1}"/>
                  </a:ext>
                </a:extLst>
              </p:cNvPr>
              <p:cNvSpPr>
                <a:spLocks noEditPoints="1"/>
              </p:cNvSpPr>
              <p:nvPr/>
            </p:nvSpPr>
            <p:spPr bwMode="auto">
              <a:xfrm>
                <a:off x="2637537" y="3478972"/>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 name="Oval 986">
                <a:extLst>
                  <a:ext uri="{FF2B5EF4-FFF2-40B4-BE49-F238E27FC236}">
                    <a16:creationId xmlns:a16="http://schemas.microsoft.com/office/drawing/2014/main" id="{AD8028DC-AA06-4AD1-85E2-B87CD8F19637}"/>
                  </a:ext>
                </a:extLst>
              </p:cNvPr>
              <p:cNvSpPr>
                <a:spLocks noChangeArrowheads="1"/>
              </p:cNvSpPr>
              <p:nvPr/>
            </p:nvSpPr>
            <p:spPr bwMode="auto">
              <a:xfrm>
                <a:off x="2784879" y="3878900"/>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9" name="Oval 987">
                <a:extLst>
                  <a:ext uri="{FF2B5EF4-FFF2-40B4-BE49-F238E27FC236}">
                    <a16:creationId xmlns:a16="http://schemas.microsoft.com/office/drawing/2014/main" id="{0DABB962-8DF0-4E6D-BADD-74BC77A0D3B1}"/>
                  </a:ext>
                </a:extLst>
              </p:cNvPr>
              <p:cNvSpPr>
                <a:spLocks noChangeArrowheads="1"/>
              </p:cNvSpPr>
              <p:nvPr/>
            </p:nvSpPr>
            <p:spPr bwMode="auto">
              <a:xfrm>
                <a:off x="3032201" y="3731558"/>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 name="Oval 988">
                <a:extLst>
                  <a:ext uri="{FF2B5EF4-FFF2-40B4-BE49-F238E27FC236}">
                    <a16:creationId xmlns:a16="http://schemas.microsoft.com/office/drawing/2014/main" id="{FFA20666-7AD5-4E0C-ACE4-44271B8D3DE9}"/>
                  </a:ext>
                </a:extLst>
              </p:cNvPr>
              <p:cNvSpPr>
                <a:spLocks noChangeArrowheads="1"/>
              </p:cNvSpPr>
              <p:nvPr/>
            </p:nvSpPr>
            <p:spPr bwMode="auto">
              <a:xfrm>
                <a:off x="2648061" y="3494761"/>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1" name="Oval 989">
                <a:extLst>
                  <a:ext uri="{FF2B5EF4-FFF2-40B4-BE49-F238E27FC236}">
                    <a16:creationId xmlns:a16="http://schemas.microsoft.com/office/drawing/2014/main" id="{8BB4B283-C819-45A6-8BE7-F87B71669345}"/>
                  </a:ext>
                </a:extLst>
              </p:cNvPr>
              <p:cNvSpPr>
                <a:spLocks noChangeArrowheads="1"/>
              </p:cNvSpPr>
              <p:nvPr/>
            </p:nvSpPr>
            <p:spPr bwMode="auto">
              <a:xfrm>
                <a:off x="2816452" y="3647363"/>
                <a:ext cx="99984" cy="99984"/>
              </a:xfrm>
              <a:prstGeom prst="ellipse">
                <a:avLst/>
              </a:prstGeom>
              <a:solidFill>
                <a:srgbClr val="3C3C4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2" name="Oval 990">
                <a:extLst>
                  <a:ext uri="{FF2B5EF4-FFF2-40B4-BE49-F238E27FC236}">
                    <a16:creationId xmlns:a16="http://schemas.microsoft.com/office/drawing/2014/main" id="{ECEBE71D-5E66-4F38-B03D-BC487480B05B}"/>
                  </a:ext>
                </a:extLst>
              </p:cNvPr>
              <p:cNvSpPr>
                <a:spLocks noChangeArrowheads="1"/>
              </p:cNvSpPr>
              <p:nvPr/>
            </p:nvSpPr>
            <p:spPr bwMode="auto">
              <a:xfrm>
                <a:off x="2953269" y="344739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3" name="Oval 991">
                <a:extLst>
                  <a:ext uri="{FF2B5EF4-FFF2-40B4-BE49-F238E27FC236}">
                    <a16:creationId xmlns:a16="http://schemas.microsoft.com/office/drawing/2014/main" id="{4237057D-100A-47C7-8CE9-6F9DB6D3FFB5}"/>
                  </a:ext>
                </a:extLst>
              </p:cNvPr>
              <p:cNvSpPr>
                <a:spLocks noChangeArrowheads="1"/>
              </p:cNvSpPr>
              <p:nvPr/>
            </p:nvSpPr>
            <p:spPr bwMode="auto">
              <a:xfrm>
                <a:off x="2600700" y="3731558"/>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9639F39F-9514-49F0-830F-2E598E93BE44}"/>
              </a:ext>
            </a:extLst>
          </p:cNvPr>
          <p:cNvGrpSpPr/>
          <p:nvPr/>
        </p:nvGrpSpPr>
        <p:grpSpPr>
          <a:xfrm>
            <a:off x="1579160" y="1749329"/>
            <a:ext cx="1554480" cy="1554480"/>
            <a:chOff x="1430535" y="2152015"/>
            <a:chExt cx="1554480" cy="1554480"/>
          </a:xfrm>
        </p:grpSpPr>
        <p:sp>
          <p:nvSpPr>
            <p:cNvPr id="27" name="Oval 26">
              <a:extLst>
                <a:ext uri="{FF2B5EF4-FFF2-40B4-BE49-F238E27FC236}">
                  <a16:creationId xmlns:a16="http://schemas.microsoft.com/office/drawing/2014/main" id="{E8BC8544-F12A-4BF2-8133-FACD7DBDEC6D}"/>
                </a:ext>
              </a:extLst>
            </p:cNvPr>
            <p:cNvSpPr/>
            <p:nvPr/>
          </p:nvSpPr>
          <p:spPr bwMode="auto">
            <a:xfrm>
              <a:off x="1430535" y="2152015"/>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267F2296-3BD3-4417-808D-683CD69EA729}"/>
                </a:ext>
              </a:extLst>
            </p:cNvPr>
            <p:cNvGrpSpPr/>
            <p:nvPr/>
          </p:nvGrpSpPr>
          <p:grpSpPr>
            <a:xfrm>
              <a:off x="1840832" y="2546749"/>
              <a:ext cx="733887" cy="784615"/>
              <a:chOff x="1947714" y="4611749"/>
              <a:chExt cx="344488" cy="368300"/>
            </a:xfrm>
          </p:grpSpPr>
          <p:sp>
            <p:nvSpPr>
              <p:cNvPr id="25" name="Freeform 206">
                <a:extLst>
                  <a:ext uri="{FF2B5EF4-FFF2-40B4-BE49-F238E27FC236}">
                    <a16:creationId xmlns:a16="http://schemas.microsoft.com/office/drawing/2014/main" id="{FF8042C3-2C41-4657-AD33-C352D87247DE}"/>
                  </a:ext>
                </a:extLst>
              </p:cNvPr>
              <p:cNvSpPr>
                <a:spLocks/>
              </p:cNvSpPr>
              <p:nvPr/>
            </p:nvSpPr>
            <p:spPr bwMode="auto">
              <a:xfrm>
                <a:off x="1947714" y="4611749"/>
                <a:ext cx="119063" cy="190500"/>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rgbClr val="3C3C4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6" name="Freeform 207">
                <a:extLst>
                  <a:ext uri="{FF2B5EF4-FFF2-40B4-BE49-F238E27FC236}">
                    <a16:creationId xmlns:a16="http://schemas.microsoft.com/office/drawing/2014/main" id="{E938FC10-99FC-4165-AD21-0189AE949F02}"/>
                  </a:ext>
                </a:extLst>
              </p:cNvPr>
              <p:cNvSpPr>
                <a:spLocks/>
              </p:cNvSpPr>
              <p:nvPr/>
            </p:nvSpPr>
            <p:spPr bwMode="auto">
              <a:xfrm>
                <a:off x="2004864" y="4637149"/>
                <a:ext cx="287338" cy="342900"/>
              </a:xfrm>
              <a:custGeom>
                <a:avLst/>
                <a:gdLst>
                  <a:gd name="T0" fmla="*/ 270 w 291"/>
                  <a:gd name="T1" fmla="*/ 105 h 348"/>
                  <a:gd name="T2" fmla="*/ 270 w 291"/>
                  <a:gd name="T3" fmla="*/ 105 h 348"/>
                  <a:gd name="T4" fmla="*/ 250 w 291"/>
                  <a:gd name="T5" fmla="*/ 125 h 348"/>
                  <a:gd name="T6" fmla="*/ 250 w 291"/>
                  <a:gd name="T7" fmla="*/ 162 h 348"/>
                  <a:gd name="T8" fmla="*/ 237 w 291"/>
                  <a:gd name="T9" fmla="*/ 162 h 348"/>
                  <a:gd name="T10" fmla="*/ 237 w 291"/>
                  <a:gd name="T11" fmla="*/ 96 h 348"/>
                  <a:gd name="T12" fmla="*/ 216 w 291"/>
                  <a:gd name="T13" fmla="*/ 76 h 348"/>
                  <a:gd name="T14" fmla="*/ 196 w 291"/>
                  <a:gd name="T15" fmla="*/ 96 h 348"/>
                  <a:gd name="T16" fmla="*/ 196 w 291"/>
                  <a:gd name="T17" fmla="*/ 162 h 348"/>
                  <a:gd name="T18" fmla="*/ 183 w 291"/>
                  <a:gd name="T19" fmla="*/ 162 h 348"/>
                  <a:gd name="T20" fmla="*/ 183 w 291"/>
                  <a:gd name="T21" fmla="*/ 96 h 348"/>
                  <a:gd name="T22" fmla="*/ 163 w 291"/>
                  <a:gd name="T23" fmla="*/ 76 h 348"/>
                  <a:gd name="T24" fmla="*/ 143 w 291"/>
                  <a:gd name="T25" fmla="*/ 96 h 348"/>
                  <a:gd name="T26" fmla="*/ 143 w 291"/>
                  <a:gd name="T27" fmla="*/ 162 h 348"/>
                  <a:gd name="T28" fmla="*/ 130 w 291"/>
                  <a:gd name="T29" fmla="*/ 162 h 348"/>
                  <a:gd name="T30" fmla="*/ 130 w 291"/>
                  <a:gd name="T31" fmla="*/ 20 h 348"/>
                  <a:gd name="T32" fmla="*/ 110 w 291"/>
                  <a:gd name="T33" fmla="*/ 0 h 348"/>
                  <a:gd name="T34" fmla="*/ 90 w 291"/>
                  <a:gd name="T35" fmla="*/ 20 h 348"/>
                  <a:gd name="T36" fmla="*/ 90 w 291"/>
                  <a:gd name="T37" fmla="*/ 162 h 348"/>
                  <a:gd name="T38" fmla="*/ 90 w 291"/>
                  <a:gd name="T39" fmla="*/ 214 h 348"/>
                  <a:gd name="T40" fmla="*/ 44 w 291"/>
                  <a:gd name="T41" fmla="*/ 195 h 348"/>
                  <a:gd name="T42" fmla="*/ 7 w 291"/>
                  <a:gd name="T43" fmla="*/ 197 h 348"/>
                  <a:gd name="T44" fmla="*/ 8 w 291"/>
                  <a:gd name="T45" fmla="*/ 216 h 348"/>
                  <a:gd name="T46" fmla="*/ 118 w 291"/>
                  <a:gd name="T47" fmla="*/ 326 h 348"/>
                  <a:gd name="T48" fmla="*/ 204 w 291"/>
                  <a:gd name="T49" fmla="*/ 342 h 348"/>
                  <a:gd name="T50" fmla="*/ 290 w 291"/>
                  <a:gd name="T51" fmla="*/ 277 h 348"/>
                  <a:gd name="T52" fmla="*/ 290 w 291"/>
                  <a:gd name="T53" fmla="*/ 164 h 348"/>
                  <a:gd name="T54" fmla="*/ 290 w 291"/>
                  <a:gd name="T55" fmla="*/ 162 h 348"/>
                  <a:gd name="T56" fmla="*/ 290 w 291"/>
                  <a:gd name="T57" fmla="*/ 125 h 348"/>
                  <a:gd name="T58" fmla="*/ 270 w 291"/>
                  <a:gd name="T59" fmla="*/ 10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1" h="348">
                    <a:moveTo>
                      <a:pt x="270" y="105"/>
                    </a:moveTo>
                    <a:lnTo>
                      <a:pt x="270" y="105"/>
                    </a:lnTo>
                    <a:cubicBezTo>
                      <a:pt x="259" y="105"/>
                      <a:pt x="250" y="114"/>
                      <a:pt x="250" y="125"/>
                    </a:cubicBezTo>
                    <a:lnTo>
                      <a:pt x="250" y="162"/>
                    </a:lnTo>
                    <a:lnTo>
                      <a:pt x="237" y="162"/>
                    </a:lnTo>
                    <a:lnTo>
                      <a:pt x="237" y="96"/>
                    </a:lnTo>
                    <a:cubicBezTo>
                      <a:pt x="237" y="85"/>
                      <a:pt x="228" y="76"/>
                      <a:pt x="216" y="76"/>
                    </a:cubicBezTo>
                    <a:cubicBezTo>
                      <a:pt x="205" y="76"/>
                      <a:pt x="196" y="85"/>
                      <a:pt x="196" y="96"/>
                    </a:cubicBezTo>
                    <a:lnTo>
                      <a:pt x="196" y="162"/>
                    </a:lnTo>
                    <a:lnTo>
                      <a:pt x="183" y="162"/>
                    </a:lnTo>
                    <a:lnTo>
                      <a:pt x="183" y="96"/>
                    </a:lnTo>
                    <a:cubicBezTo>
                      <a:pt x="183" y="85"/>
                      <a:pt x="174" y="76"/>
                      <a:pt x="163" y="76"/>
                    </a:cubicBezTo>
                    <a:cubicBezTo>
                      <a:pt x="152" y="76"/>
                      <a:pt x="143" y="85"/>
                      <a:pt x="143" y="96"/>
                    </a:cubicBezTo>
                    <a:lnTo>
                      <a:pt x="143" y="162"/>
                    </a:lnTo>
                    <a:lnTo>
                      <a:pt x="130" y="162"/>
                    </a:lnTo>
                    <a:lnTo>
                      <a:pt x="130" y="20"/>
                    </a:lnTo>
                    <a:cubicBezTo>
                      <a:pt x="130" y="9"/>
                      <a:pt x="121" y="0"/>
                      <a:pt x="110" y="0"/>
                    </a:cubicBezTo>
                    <a:cubicBezTo>
                      <a:pt x="98" y="0"/>
                      <a:pt x="90" y="9"/>
                      <a:pt x="90" y="20"/>
                    </a:cubicBezTo>
                    <a:lnTo>
                      <a:pt x="90" y="162"/>
                    </a:lnTo>
                    <a:lnTo>
                      <a:pt x="90" y="214"/>
                    </a:lnTo>
                    <a:lnTo>
                      <a:pt x="44" y="195"/>
                    </a:lnTo>
                    <a:cubicBezTo>
                      <a:pt x="44" y="195"/>
                      <a:pt x="15" y="185"/>
                      <a:pt x="7" y="197"/>
                    </a:cubicBezTo>
                    <a:cubicBezTo>
                      <a:pt x="0" y="209"/>
                      <a:pt x="8" y="216"/>
                      <a:pt x="8" y="216"/>
                    </a:cubicBezTo>
                    <a:lnTo>
                      <a:pt x="118" y="326"/>
                    </a:lnTo>
                    <a:cubicBezTo>
                      <a:pt x="145" y="348"/>
                      <a:pt x="204" y="342"/>
                      <a:pt x="204" y="342"/>
                    </a:cubicBezTo>
                    <a:cubicBezTo>
                      <a:pt x="291" y="333"/>
                      <a:pt x="290" y="277"/>
                      <a:pt x="290" y="277"/>
                    </a:cubicBezTo>
                    <a:lnTo>
                      <a:pt x="290" y="164"/>
                    </a:lnTo>
                    <a:lnTo>
                      <a:pt x="290" y="162"/>
                    </a:lnTo>
                    <a:lnTo>
                      <a:pt x="290" y="125"/>
                    </a:lnTo>
                    <a:cubicBezTo>
                      <a:pt x="290" y="114"/>
                      <a:pt x="281" y="105"/>
                      <a:pt x="270" y="105"/>
                    </a:cubicBezTo>
                    <a:close/>
                  </a:path>
                </a:pathLst>
              </a:custGeom>
              <a:solidFill>
                <a:srgbClr val="75757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B37C6D2-D004-4AA6-8F01-6C3DB206F0F4}"/>
              </a:ext>
            </a:extLst>
          </p:cNvPr>
          <p:cNvGrpSpPr/>
          <p:nvPr/>
        </p:nvGrpSpPr>
        <p:grpSpPr>
          <a:xfrm>
            <a:off x="7203149" y="5655492"/>
            <a:ext cx="3195725" cy="615553"/>
            <a:chOff x="6541028" y="5655492"/>
            <a:chExt cx="3195725" cy="615553"/>
          </a:xfrm>
        </p:grpSpPr>
        <p:sp>
          <p:nvSpPr>
            <p:cNvPr id="34" name="Text Placeholder 2">
              <a:extLst>
                <a:ext uri="{FF2B5EF4-FFF2-40B4-BE49-F238E27FC236}">
                  <a16:creationId xmlns:a16="http://schemas.microsoft.com/office/drawing/2014/main" id="{7C2B9143-CDB2-4B2D-8E23-A4912D94FA9D}"/>
                </a:ext>
              </a:extLst>
            </p:cNvPr>
            <p:cNvSpPr txBox="1">
              <a:spLocks/>
            </p:cNvSpPr>
            <p:nvPr/>
          </p:nvSpPr>
          <p:spPr>
            <a:xfrm>
              <a:off x="7219072" y="5655492"/>
              <a:ext cx="251768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Security, compliance, </a:t>
              </a:r>
              <a:br>
                <a:rPr kumimoji="0" lang="en-US" sz="2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 roles</a:t>
              </a:r>
            </a:p>
          </p:txBody>
        </p:sp>
        <p:grpSp>
          <p:nvGrpSpPr>
            <p:cNvPr id="9" name="Group 8">
              <a:extLst>
                <a:ext uri="{FF2B5EF4-FFF2-40B4-BE49-F238E27FC236}">
                  <a16:creationId xmlns:a16="http://schemas.microsoft.com/office/drawing/2014/main" id="{FE37A809-40B2-4C6E-AE6B-0509B58F1A4C}"/>
                </a:ext>
              </a:extLst>
            </p:cNvPr>
            <p:cNvGrpSpPr/>
            <p:nvPr/>
          </p:nvGrpSpPr>
          <p:grpSpPr>
            <a:xfrm>
              <a:off x="6541028" y="5729574"/>
              <a:ext cx="467388" cy="467388"/>
              <a:chOff x="5965669" y="5603212"/>
              <a:chExt cx="789143" cy="789143"/>
            </a:xfrm>
          </p:grpSpPr>
          <p:sp>
            <p:nvSpPr>
              <p:cNvPr id="38" name="Oval 37">
                <a:extLst>
                  <a:ext uri="{FF2B5EF4-FFF2-40B4-BE49-F238E27FC236}">
                    <a16:creationId xmlns:a16="http://schemas.microsoft.com/office/drawing/2014/main" id="{E75216B3-2CF4-48CA-B378-FBB8DC11B6B2}"/>
                  </a:ext>
                </a:extLst>
              </p:cNvPr>
              <p:cNvSpPr/>
              <p:nvPr/>
            </p:nvSpPr>
            <p:spPr bwMode="auto">
              <a:xfrm>
                <a:off x="5965669" y="5603212"/>
                <a:ext cx="789143" cy="789143"/>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descr="User network">
                <a:extLst>
                  <a:ext uri="{FF2B5EF4-FFF2-40B4-BE49-F238E27FC236}">
                    <a16:creationId xmlns:a16="http://schemas.microsoft.com/office/drawing/2014/main" id="{828D7F8E-1A02-40BA-BBC1-39E5A103E1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2463" y="5690006"/>
                <a:ext cx="615554" cy="615554"/>
              </a:xfrm>
              <a:prstGeom prst="rect">
                <a:avLst/>
              </a:prstGeom>
            </p:spPr>
          </p:pic>
        </p:grpSp>
      </p:grpSp>
      <p:grpSp>
        <p:nvGrpSpPr>
          <p:cNvPr id="39" name="Group 38">
            <a:extLst>
              <a:ext uri="{FF2B5EF4-FFF2-40B4-BE49-F238E27FC236}">
                <a16:creationId xmlns:a16="http://schemas.microsoft.com/office/drawing/2014/main" id="{71AA1D10-F224-462C-9073-707B63663D8B}"/>
              </a:ext>
            </a:extLst>
          </p:cNvPr>
          <p:cNvGrpSpPr/>
          <p:nvPr/>
        </p:nvGrpSpPr>
        <p:grpSpPr>
          <a:xfrm>
            <a:off x="1574793" y="5655492"/>
            <a:ext cx="3830068" cy="615553"/>
            <a:chOff x="1353518" y="5690007"/>
            <a:chExt cx="3830068" cy="615553"/>
          </a:xfrm>
        </p:grpSpPr>
        <p:sp>
          <p:nvSpPr>
            <p:cNvPr id="33" name="Text Placeholder 2">
              <a:extLst>
                <a:ext uri="{FF2B5EF4-FFF2-40B4-BE49-F238E27FC236}">
                  <a16:creationId xmlns:a16="http://schemas.microsoft.com/office/drawing/2014/main" id="{02076A0E-6C0E-4A39-BA02-E6AE7A6BA322}"/>
                </a:ext>
              </a:extLst>
            </p:cNvPr>
            <p:cNvSpPr txBox="1">
              <a:spLocks/>
            </p:cNvSpPr>
            <p:nvPr/>
          </p:nvSpPr>
          <p:spPr>
            <a:xfrm>
              <a:off x="2031562" y="5690007"/>
              <a:ext cx="3152024"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No need to manage AI </a:t>
              </a:r>
              <a:b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infrastructure &amp; complexity</a:t>
              </a:r>
            </a:p>
          </p:txBody>
        </p:sp>
        <p:grpSp>
          <p:nvGrpSpPr>
            <p:cNvPr id="5" name="Group 4">
              <a:extLst>
                <a:ext uri="{FF2B5EF4-FFF2-40B4-BE49-F238E27FC236}">
                  <a16:creationId xmlns:a16="http://schemas.microsoft.com/office/drawing/2014/main" id="{F05B0F87-D568-447B-B5D5-D2EEA5069298}"/>
                </a:ext>
              </a:extLst>
            </p:cNvPr>
            <p:cNvGrpSpPr/>
            <p:nvPr/>
          </p:nvGrpSpPr>
          <p:grpSpPr>
            <a:xfrm>
              <a:off x="1353518" y="5764089"/>
              <a:ext cx="467388" cy="467388"/>
              <a:chOff x="771407" y="5461357"/>
              <a:chExt cx="1072852" cy="1072852"/>
            </a:xfrm>
          </p:grpSpPr>
          <p:sp>
            <p:nvSpPr>
              <p:cNvPr id="37" name="Oval 36">
                <a:extLst>
                  <a:ext uri="{FF2B5EF4-FFF2-40B4-BE49-F238E27FC236}">
                    <a16:creationId xmlns:a16="http://schemas.microsoft.com/office/drawing/2014/main" id="{FE3E44D5-25DE-496F-AF75-90B2936EC653}"/>
                  </a:ext>
                </a:extLst>
              </p:cNvPr>
              <p:cNvSpPr/>
              <p:nvPr/>
            </p:nvSpPr>
            <p:spPr bwMode="auto">
              <a:xfrm>
                <a:off x="771407" y="5461357"/>
                <a:ext cx="1072852" cy="1072852"/>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Graphic 35" descr="Earth globe: Americas">
                <a:extLst>
                  <a:ext uri="{FF2B5EF4-FFF2-40B4-BE49-F238E27FC236}">
                    <a16:creationId xmlns:a16="http://schemas.microsoft.com/office/drawing/2014/main" id="{C7D611C2-3B67-4D68-ABBB-E46024B2A8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633" y="5540583"/>
                <a:ext cx="914400" cy="914400"/>
              </a:xfrm>
              <a:prstGeom prst="rect">
                <a:avLst/>
              </a:prstGeom>
            </p:spPr>
          </p:pic>
        </p:grpSp>
      </p:grpSp>
    </p:spTree>
    <p:extLst>
      <p:ext uri="{BB962C8B-B14F-4D97-AF65-F5344CB8AC3E}">
        <p14:creationId xmlns:p14="http://schemas.microsoft.com/office/powerpoint/2010/main" val="131298942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062463" y="456230"/>
            <a:ext cx="1990930" cy="5539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AI Builder</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59549" y="1130491"/>
            <a:ext cx="10992076" cy="923330"/>
          </a:xfrm>
          <a:prstGeom prst="rect">
            <a:avLst/>
          </a:prstGeom>
          <a:noFill/>
          <a:ln w="9525" cap="flat" cmpd="sng" algn="ctr">
            <a:noFill/>
            <a:prstDash val="dash"/>
          </a:ln>
          <a:effectLst/>
        </p:spPr>
        <p:txBody>
          <a:bodyPr wrap="square" lIns="91401" tIns="0" rIns="0" bIns="0" rtlCol="0" anchor="ctr" anchorCtr="0">
            <a:spAutoFit/>
          </a:bodyPr>
          <a:lstStyle/>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A low-code AI capability that spans the Microsoft Power Platform, Dynamics 365, and Office 365</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endParaRPr>
          </a:p>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Segoe UI"/>
                <a:ea typeface="+mn-ea"/>
                <a:cs typeface="Segoe UI"/>
              </a:rPr>
              <a:t>Analyze, Act, Automate</a:t>
            </a:r>
          </a:p>
        </p:txBody>
      </p:sp>
      <p:grpSp>
        <p:nvGrpSpPr>
          <p:cNvPr id="2" name="Group 1">
            <a:extLst>
              <a:ext uri="{FF2B5EF4-FFF2-40B4-BE49-F238E27FC236}">
                <a16:creationId xmlns:a16="http://schemas.microsoft.com/office/drawing/2014/main" id="{43F28516-5338-49F7-B4D9-03D344404671}"/>
              </a:ext>
            </a:extLst>
          </p:cNvPr>
          <p:cNvGrpSpPr/>
          <p:nvPr/>
        </p:nvGrpSpPr>
        <p:grpSpPr>
          <a:xfrm>
            <a:off x="3598846" y="4686064"/>
            <a:ext cx="5053602" cy="1607164"/>
            <a:chOff x="3598846" y="4686064"/>
            <a:chExt cx="5053602" cy="1607164"/>
          </a:xfrm>
        </p:grpSpPr>
        <p:sp>
          <p:nvSpPr>
            <p:cNvPr id="125" name="Rectangle 42">
              <a:extLst>
                <a:ext uri="{FF2B5EF4-FFF2-40B4-BE49-F238E27FC236}">
                  <a16:creationId xmlns:a16="http://schemas.microsoft.com/office/drawing/2014/main" id="{E1B4EA56-C12E-4AE8-B6FC-5D196CA26DBF}"/>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28FA43D3-DAC8-43B6-9175-8CDF494EDFC5}"/>
                </a:ext>
              </a:extLst>
            </p:cNvPr>
            <p:cNvSpPr/>
            <p:nvPr/>
          </p:nvSpPr>
          <p:spPr bwMode="auto">
            <a:xfrm>
              <a:off x="8048575" y="5882748"/>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 Service</a:t>
              </a:r>
            </a:p>
          </p:txBody>
        </p:sp>
        <p:sp>
          <p:nvSpPr>
            <p:cNvPr id="36" name="Rectangle 35">
              <a:extLst>
                <a:ext uri="{FF2B5EF4-FFF2-40B4-BE49-F238E27FC236}">
                  <a16:creationId xmlns:a16="http://schemas.microsoft.com/office/drawing/2014/main" id="{FA807B61-C0AF-491F-9476-BCCE77C58688}"/>
                </a:ext>
              </a:extLst>
            </p:cNvPr>
            <p:cNvSpPr/>
            <p:nvPr/>
          </p:nvSpPr>
          <p:spPr bwMode="auto">
            <a:xfrm>
              <a:off x="3598846" y="5847584"/>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connectors</a:t>
              </a:r>
            </a:p>
          </p:txBody>
        </p:sp>
        <p:pic>
          <p:nvPicPr>
            <p:cNvPr id="5" name="Graphic 4">
              <a:extLst>
                <a:ext uri="{FF2B5EF4-FFF2-40B4-BE49-F238E27FC236}">
                  <a16:creationId xmlns:a16="http://schemas.microsoft.com/office/drawing/2014/main" id="{DFF9E895-FAAD-41E1-B07D-80A674FE1F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6743" y="5118868"/>
              <a:ext cx="655705" cy="655705"/>
            </a:xfrm>
            <a:prstGeom prst="rect">
              <a:avLst/>
            </a:prstGeom>
          </p:spPr>
        </p:pic>
        <p:sp>
          <p:nvSpPr>
            <p:cNvPr id="52"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bg1">
                  <a:lumMod val="50000"/>
                </a:schemeClr>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8CEF11E0-9187-4794-94D0-A9497286CF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72" y="5118868"/>
              <a:ext cx="700873" cy="719646"/>
            </a:xfrm>
            <a:prstGeom prst="rect">
              <a:avLst/>
            </a:prstGeom>
          </p:spPr>
        </p:pic>
        <p:grpSp>
          <p:nvGrpSpPr>
            <p:cNvPr id="45" name="Group 44">
              <a:extLst>
                <a:ext uri="{FF2B5EF4-FFF2-40B4-BE49-F238E27FC236}">
                  <a16:creationId xmlns:a16="http://schemas.microsoft.com/office/drawing/2014/main" id="{10564AC1-CE23-4D08-882C-02C844AD60E3}"/>
                </a:ext>
              </a:extLst>
            </p:cNvPr>
            <p:cNvGrpSpPr/>
            <p:nvPr/>
          </p:nvGrpSpPr>
          <p:grpSpPr>
            <a:xfrm>
              <a:off x="5879090" y="4686064"/>
              <a:ext cx="552039" cy="1542599"/>
              <a:chOff x="5784065" y="4859576"/>
              <a:chExt cx="552196" cy="1543038"/>
            </a:xfrm>
          </p:grpSpPr>
          <p:sp>
            <p:nvSpPr>
              <p:cNvPr id="46" name="Rectangle 45">
                <a:extLst>
                  <a:ext uri="{FF2B5EF4-FFF2-40B4-BE49-F238E27FC236}">
                    <a16:creationId xmlns:a16="http://schemas.microsoft.com/office/drawing/2014/main" id="{72BC886B-71D6-482A-886D-4DD48ACDF75B}"/>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47" name="Straight Connector 46">
                <a:extLst>
                  <a:ext uri="{FF2B5EF4-FFF2-40B4-BE49-F238E27FC236}">
                    <a16:creationId xmlns:a16="http://schemas.microsoft.com/office/drawing/2014/main" id="{AE41A5B8-43CB-4CA0-ABCB-BEF90927F13A}"/>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8673728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BE259-A674-4CD2-9E9D-05ED0356DD98}"/>
              </a:ext>
            </a:extLst>
          </p:cNvPr>
          <p:cNvSpPr>
            <a:spLocks noGrp="1"/>
          </p:cNvSpPr>
          <p:nvPr>
            <p:ph type="title"/>
          </p:nvPr>
        </p:nvSpPr>
        <p:spPr>
          <a:xfrm>
            <a:off x="317877" y="587375"/>
            <a:ext cx="4862562" cy="5683249"/>
          </a:xfrm>
        </p:spPr>
        <p:txBody>
          <a:bodyPr anchor="ctr" anchorCtr="0">
            <a:normAutofit/>
          </a:bodyPr>
          <a:lstStyle/>
          <a:p>
            <a:r>
              <a:rPr lang="en-US" sz="2400" dirty="0">
                <a:solidFill>
                  <a:schemeClr val="tx1">
                    <a:lumMod val="75000"/>
                    <a:lumOff val="25000"/>
                  </a:schemeClr>
                </a:solidFill>
                <a:cs typeface="Segoe UI"/>
              </a:rPr>
              <a:t>AI must be democratized to accelerate digital transformation</a:t>
            </a:r>
          </a:p>
        </p:txBody>
      </p:sp>
      <p:sp>
        <p:nvSpPr>
          <p:cNvPr id="37" name="Picture Placeholder 36">
            <a:extLst>
              <a:ext uri="{FF2B5EF4-FFF2-40B4-BE49-F238E27FC236}">
                <a16:creationId xmlns:a16="http://schemas.microsoft.com/office/drawing/2014/main" id="{FCC2BFF9-22F1-40D0-800C-F345F5FEEC20}"/>
              </a:ext>
            </a:extLst>
          </p:cNvPr>
          <p:cNvSpPr>
            <a:spLocks noGrp="1"/>
          </p:cNvSpPr>
          <p:nvPr>
            <p:ph type="pic" sz="quarter" idx="11"/>
          </p:nvPr>
        </p:nvSpPr>
        <p:spPr/>
      </p:sp>
      <p:sp>
        <p:nvSpPr>
          <p:cNvPr id="4" name="Rectangle 3">
            <a:extLst>
              <a:ext uri="{FF2B5EF4-FFF2-40B4-BE49-F238E27FC236}">
                <a16:creationId xmlns:a16="http://schemas.microsoft.com/office/drawing/2014/main" id="{ED6F62BE-2356-43F8-BB19-776CCD91DE96}"/>
              </a:ext>
            </a:extLst>
          </p:cNvPr>
          <p:cNvSpPr/>
          <p:nvPr/>
        </p:nvSpPr>
        <p:spPr bwMode="auto">
          <a:xfrm>
            <a:off x="5553075" y="7684"/>
            <a:ext cx="663892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BE1FB063-319E-40A7-9BE5-5CFF871C19CA}"/>
              </a:ext>
            </a:extLst>
          </p:cNvPr>
          <p:cNvCxnSpPr/>
          <p:nvPr/>
        </p:nvCxnSpPr>
        <p:spPr>
          <a:xfrm>
            <a:off x="8875669"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979ABBB-C8CA-4712-A1E9-407DB444313A}"/>
              </a:ext>
            </a:extLst>
          </p:cNvPr>
          <p:cNvCxnSpPr/>
          <p:nvPr/>
        </p:nvCxnSpPr>
        <p:spPr>
          <a:xfrm>
            <a:off x="10932276" y="2011281"/>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CF2F-C9B8-41B6-A080-6C9B5562DE0F}"/>
              </a:ext>
            </a:extLst>
          </p:cNvPr>
          <p:cNvCxnSpPr/>
          <p:nvPr/>
        </p:nvCxnSpPr>
        <p:spPr>
          <a:xfrm>
            <a:off x="6766576" y="2006839"/>
            <a:ext cx="0" cy="373588"/>
          </a:xfrm>
          <a:prstGeom prst="line">
            <a:avLst/>
          </a:prstGeom>
          <a:ln>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549785A-EF3D-4682-A97E-3D29881740C7}"/>
              </a:ext>
            </a:extLst>
          </p:cNvPr>
          <p:cNvCxnSpPr>
            <a:cxnSpLocks/>
          </p:cNvCxnSpPr>
          <p:nvPr/>
        </p:nvCxnSpPr>
        <p:spPr>
          <a:xfrm>
            <a:off x="5704933" y="2006839"/>
            <a:ext cx="6294119" cy="0"/>
          </a:xfrm>
          <a:prstGeom prst="straightConnector1">
            <a:avLst/>
          </a:prstGeom>
          <a:ln>
            <a:solidFill>
              <a:schemeClr val="tx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BF035D-EDF7-4D31-9F8B-94FA4CA124C6}"/>
              </a:ext>
            </a:extLst>
          </p:cNvPr>
          <p:cNvSpPr txBox="1"/>
          <p:nvPr/>
        </p:nvSpPr>
        <p:spPr>
          <a:xfrm>
            <a:off x="9802518" y="3360570"/>
            <a:ext cx="2196535"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243A5E"/>
                </a:solidFill>
                <a:effectLst/>
                <a:uLnTx/>
                <a:uFillTx/>
                <a:latin typeface="Segoe UI Semibold"/>
                <a:ea typeface="+mn-ea"/>
                <a:cs typeface="+mn-cs"/>
              </a:rPr>
              <a:t>Apps + AI</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243A5E"/>
                </a:solidFill>
                <a:effectLst/>
                <a:uLnTx/>
                <a:uFillTx/>
                <a:latin typeface="Segoe UI Semilight"/>
                <a:ea typeface="+mn-ea"/>
                <a:cs typeface="+mn-cs"/>
              </a:rPr>
              <a:t>Automated</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243A5E"/>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243A5E"/>
                </a:solidFill>
                <a:effectLst/>
                <a:uLnTx/>
                <a:uFillTx/>
                <a:latin typeface="Segoe UI Semilight"/>
                <a:ea typeface="+mn-ea"/>
                <a:cs typeface="+mn-cs"/>
              </a:rPr>
              <a:t>Business users</a:t>
            </a:r>
          </a:p>
        </p:txBody>
      </p:sp>
      <p:grpSp>
        <p:nvGrpSpPr>
          <p:cNvPr id="12" name="Group 11">
            <a:extLst>
              <a:ext uri="{FF2B5EF4-FFF2-40B4-BE49-F238E27FC236}">
                <a16:creationId xmlns:a16="http://schemas.microsoft.com/office/drawing/2014/main" id="{4A649469-2CC7-4371-8FF7-369EABACF77D}"/>
              </a:ext>
            </a:extLst>
          </p:cNvPr>
          <p:cNvGrpSpPr/>
          <p:nvPr/>
        </p:nvGrpSpPr>
        <p:grpSpPr>
          <a:xfrm>
            <a:off x="10481349" y="2313874"/>
            <a:ext cx="895612" cy="895612"/>
            <a:chOff x="4328362" y="-756953"/>
            <a:chExt cx="492964" cy="492964"/>
          </a:xfrm>
          <a:solidFill>
            <a:srgbClr val="FFFFFF"/>
          </a:solidFill>
        </p:grpSpPr>
        <p:sp>
          <p:nvSpPr>
            <p:cNvPr id="13" name="Oval 12">
              <a:extLst>
                <a:ext uri="{FF2B5EF4-FFF2-40B4-BE49-F238E27FC236}">
                  <a16:creationId xmlns:a16="http://schemas.microsoft.com/office/drawing/2014/main" id="{3F1373E7-6A67-4421-9A23-E2B2CF76BB2B}"/>
                </a:ext>
              </a:extLst>
            </p:cNvPr>
            <p:cNvSpPr/>
            <p:nvPr/>
          </p:nvSpPr>
          <p:spPr bwMode="auto">
            <a:xfrm>
              <a:off x="4328362" y="-756953"/>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a:extLst>
                <a:ext uri="{FF2B5EF4-FFF2-40B4-BE49-F238E27FC236}">
                  <a16:creationId xmlns:a16="http://schemas.microsoft.com/office/drawing/2014/main" id="{7354DC41-0541-4432-B113-D5BCE1D6E2E9}"/>
                </a:ext>
              </a:extLst>
            </p:cNvPr>
            <p:cNvGrpSpPr/>
            <p:nvPr/>
          </p:nvGrpSpPr>
          <p:grpSpPr>
            <a:xfrm>
              <a:off x="4442227" y="-673772"/>
              <a:ext cx="272671" cy="251709"/>
              <a:chOff x="8544911" y="5705404"/>
              <a:chExt cx="400992" cy="370165"/>
            </a:xfrm>
            <a:grpFill/>
          </p:grpSpPr>
          <p:sp>
            <p:nvSpPr>
              <p:cNvPr id="15" name="Oval 243">
                <a:extLst>
                  <a:ext uri="{FF2B5EF4-FFF2-40B4-BE49-F238E27FC236}">
                    <a16:creationId xmlns:a16="http://schemas.microsoft.com/office/drawing/2014/main" id="{86C13819-FE2B-4594-B942-343580DB569D}"/>
                  </a:ext>
                </a:extLst>
              </p:cNvPr>
              <p:cNvSpPr>
                <a:spLocks noChangeArrowheads="1"/>
              </p:cNvSpPr>
              <p:nvPr/>
            </p:nvSpPr>
            <p:spPr bwMode="auto">
              <a:xfrm>
                <a:off x="8675500" y="5821569"/>
                <a:ext cx="146050" cy="146050"/>
              </a:xfrm>
              <a:prstGeom prst="ellipse">
                <a:avLst/>
              </a:pr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4">
                <a:extLst>
                  <a:ext uri="{FF2B5EF4-FFF2-40B4-BE49-F238E27FC236}">
                    <a16:creationId xmlns:a16="http://schemas.microsoft.com/office/drawing/2014/main" id="{9C734CDF-DC26-42FB-9735-6E8434EA314C}"/>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5">
                <a:extLst>
                  <a:ext uri="{FF2B5EF4-FFF2-40B4-BE49-F238E27FC236}">
                    <a16:creationId xmlns:a16="http://schemas.microsoft.com/office/drawing/2014/main" id="{A49BCFCD-271E-4C19-9B98-A6A0523E7CD7}"/>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28575"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6">
                <a:extLst>
                  <a:ext uri="{FF2B5EF4-FFF2-40B4-BE49-F238E27FC236}">
                    <a16:creationId xmlns:a16="http://schemas.microsoft.com/office/drawing/2014/main" id="{CF7B2A8E-08A2-4415-8ED1-158D22BBFD0A}"/>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246">
                <a:extLst>
                  <a:ext uri="{FF2B5EF4-FFF2-40B4-BE49-F238E27FC236}">
                    <a16:creationId xmlns:a16="http://schemas.microsoft.com/office/drawing/2014/main" id="{1D2BBB20-9494-4680-A4F0-F818A2844C86}"/>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246">
                <a:extLst>
                  <a:ext uri="{FF2B5EF4-FFF2-40B4-BE49-F238E27FC236}">
                    <a16:creationId xmlns:a16="http://schemas.microsoft.com/office/drawing/2014/main" id="{8771A546-5FBD-49C9-9E91-D1A711FD9019}"/>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9050" cap="sq">
                <a:solidFill>
                  <a:srgbClr val="0078D4"/>
                </a:solidFill>
                <a:prstDash val="solid"/>
                <a:round/>
                <a:headEnd/>
                <a:tailEnd/>
              </a:ln>
            </p:spPr>
            <p:txBody>
              <a:bodyPr vert="horz" wrap="square" lIns="93221" tIns="46610" rIns="93221" bIns="46610"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21" name="TextBox 20">
            <a:extLst>
              <a:ext uri="{FF2B5EF4-FFF2-40B4-BE49-F238E27FC236}">
                <a16:creationId xmlns:a16="http://schemas.microsoft.com/office/drawing/2014/main" id="{90091059-6F55-4035-9A7F-A309D849389A}"/>
              </a:ext>
            </a:extLst>
          </p:cNvPr>
          <p:cNvSpPr txBox="1"/>
          <p:nvPr/>
        </p:nvSpPr>
        <p:spPr>
          <a:xfrm>
            <a:off x="5903053" y="3360570"/>
            <a:ext cx="1727046"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bold"/>
                <a:ea typeface="+mn-ea"/>
                <a:cs typeface="+mn-cs"/>
              </a:rPr>
              <a:t>Paper-based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Manual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525252"/>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525252"/>
                </a:solidFill>
                <a:effectLst/>
                <a:uLnTx/>
                <a:uFillTx/>
                <a:latin typeface="Segoe UI Semilight"/>
                <a:ea typeface="+mn-ea"/>
                <a:cs typeface="+mn-cs"/>
              </a:rPr>
              <a:t>Experts</a:t>
            </a:r>
          </a:p>
        </p:txBody>
      </p:sp>
      <p:grpSp>
        <p:nvGrpSpPr>
          <p:cNvPr id="22" name="Group 21">
            <a:extLst>
              <a:ext uri="{FF2B5EF4-FFF2-40B4-BE49-F238E27FC236}">
                <a16:creationId xmlns:a16="http://schemas.microsoft.com/office/drawing/2014/main" id="{BF9725FE-6C83-4998-B58A-AECD884321A4}"/>
              </a:ext>
            </a:extLst>
          </p:cNvPr>
          <p:cNvGrpSpPr/>
          <p:nvPr/>
        </p:nvGrpSpPr>
        <p:grpSpPr>
          <a:xfrm>
            <a:off x="6340246" y="2308202"/>
            <a:ext cx="895611" cy="895611"/>
            <a:chOff x="6791691" y="4776276"/>
            <a:chExt cx="502920" cy="502920"/>
          </a:xfrm>
        </p:grpSpPr>
        <p:sp>
          <p:nvSpPr>
            <p:cNvPr id="23" name="Oval 22">
              <a:extLst>
                <a:ext uri="{FF2B5EF4-FFF2-40B4-BE49-F238E27FC236}">
                  <a16:creationId xmlns:a16="http://schemas.microsoft.com/office/drawing/2014/main" id="{D882B1CF-F595-49FE-8935-CAE995912889}"/>
                </a:ext>
              </a:extLst>
            </p:cNvPr>
            <p:cNvSpPr/>
            <p:nvPr/>
          </p:nvSpPr>
          <p:spPr bwMode="auto">
            <a:xfrm>
              <a:off x="6791691" y="4776276"/>
              <a:ext cx="502920" cy="502920"/>
            </a:xfrm>
            <a:prstGeom prst="ellipse">
              <a:avLst/>
            </a:prstGeom>
            <a:solidFill>
              <a:srgbClr val="FFFFFF"/>
            </a:solidFill>
            <a:ln w="10795" cap="flat" cmpd="sng" algn="ctr">
              <a:noFill/>
              <a:prstDash val="solid"/>
              <a:headEnd type="none" w="med" len="med"/>
              <a:tailEnd type="none" w="med" len="med"/>
            </a:ln>
            <a:effectLst>
              <a:outerShdw blurRad="177800" dist="177800" dir="5400000" algn="t" rotWithShape="0">
                <a:prstClr val="black">
                  <a:alpha val="10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 name="Group 4">
              <a:extLst>
                <a:ext uri="{FF2B5EF4-FFF2-40B4-BE49-F238E27FC236}">
                  <a16:creationId xmlns:a16="http://schemas.microsoft.com/office/drawing/2014/main" id="{9C261A8B-834A-4740-BDE8-7DFF4E1FBC18}"/>
                </a:ext>
              </a:extLst>
            </p:cNvPr>
            <p:cNvGrpSpPr>
              <a:grpSpLocks noChangeAspect="1"/>
            </p:cNvGrpSpPr>
            <p:nvPr/>
          </p:nvGrpSpPr>
          <p:grpSpPr bwMode="auto">
            <a:xfrm>
              <a:off x="6978528" y="4921307"/>
              <a:ext cx="132329" cy="182880"/>
              <a:chOff x="4159" y="1821"/>
              <a:chExt cx="178" cy="246"/>
            </a:xfrm>
            <a:solidFill>
              <a:srgbClr val="0078D7"/>
            </a:solidFill>
          </p:grpSpPr>
          <p:sp>
            <p:nvSpPr>
              <p:cNvPr id="25" name="Freeform 5">
                <a:extLst>
                  <a:ext uri="{FF2B5EF4-FFF2-40B4-BE49-F238E27FC236}">
                    <a16:creationId xmlns:a16="http://schemas.microsoft.com/office/drawing/2014/main" id="{529F25CA-C95D-4626-9836-ECC59A685628}"/>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6">
                <a:extLst>
                  <a:ext uri="{FF2B5EF4-FFF2-40B4-BE49-F238E27FC236}">
                    <a16:creationId xmlns:a16="http://schemas.microsoft.com/office/drawing/2014/main" id="{473577EE-B2DB-406F-9D82-1A25EB432C56}"/>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7" name="Freeform 7">
                <a:extLst>
                  <a:ext uri="{FF2B5EF4-FFF2-40B4-BE49-F238E27FC236}">
                    <a16:creationId xmlns:a16="http://schemas.microsoft.com/office/drawing/2014/main" id="{D4B15C9B-C6E3-479D-8CB2-3BA55C531322}"/>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28575" cap="flat">
                <a:solidFill>
                  <a:srgbClr val="737373"/>
                </a:solidFill>
                <a:prstDash val="solid"/>
                <a:miter lim="800000"/>
                <a:headEnd/>
                <a:tailEnd/>
              </a:ln>
            </p:spPr>
            <p:txBody>
              <a:bodyPr vert="horz" wrap="square" lIns="91376" tIns="45688" rIns="91376" bIns="45688" numCol="1" anchor="t" anchorCtr="0" compatLnSpc="1">
                <a:prstTxWarp prst="textNoShape">
                  <a:avLst/>
                </a:prstTxWarp>
              </a:bodyPr>
              <a:lstStyle/>
              <a:p>
                <a:pPr marL="0" marR="0" lvl="0" indent="0" algn="l" defTabSz="913522" rtl="0" eaLnBrk="1" fontAlgn="auto" latinLnBrk="0" hangingPunct="1">
                  <a:lnSpc>
                    <a:spcPct val="100000"/>
                  </a:lnSpc>
                  <a:spcBef>
                    <a:spcPts val="0"/>
                  </a:spcBef>
                  <a:spcAft>
                    <a:spcPts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28" name="TextBox 27">
            <a:extLst>
              <a:ext uri="{FF2B5EF4-FFF2-40B4-BE49-F238E27FC236}">
                <a16:creationId xmlns:a16="http://schemas.microsoft.com/office/drawing/2014/main" id="{74C623BD-E04E-45F4-8E45-E614972C21D3}"/>
              </a:ext>
            </a:extLst>
          </p:cNvPr>
          <p:cNvSpPr txBox="1"/>
          <p:nvPr/>
        </p:nvSpPr>
        <p:spPr>
          <a:xfrm>
            <a:off x="7768018" y="3360570"/>
            <a:ext cx="2180568" cy="1739243"/>
          </a:xfrm>
          <a:prstGeom prst="rect">
            <a:avLst/>
          </a:prstGeom>
          <a:noFill/>
        </p:spPr>
        <p:txBody>
          <a:bodyPr wrap="square" lIns="91440" tIns="149217" rIns="91440" bIns="149217" rtlCol="0">
            <a:spAutoFit/>
          </a:bodyPr>
          <a:lstStyle/>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3B2E58"/>
                </a:solidFill>
                <a:effectLst/>
                <a:uLnTx/>
                <a:uFillTx/>
                <a:latin typeface="Segoe UI Semibold"/>
                <a:ea typeface="+mn-ea"/>
                <a:cs typeface="+mn-cs"/>
              </a:rPr>
              <a:t>App-based</a:t>
            </a: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3B2E58"/>
                </a:solidFill>
                <a:effectLst/>
                <a:uLnTx/>
                <a:uFillTx/>
                <a:latin typeface="Segoe UI Semilight"/>
                <a:ea typeface="+mn-ea"/>
                <a:cs typeface="+mn-cs"/>
              </a:rPr>
              <a:t>Digital</a:t>
            </a: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endParaRPr kumimoji="0" lang="en-US" sz="1632" b="0" i="0" u="none" strike="noStrike" kern="1200" cap="none" spc="0" normalizeH="0" baseline="0" noProof="0" dirty="0">
              <a:ln>
                <a:noFill/>
              </a:ln>
              <a:solidFill>
                <a:srgbClr val="3B2E58"/>
              </a:solidFill>
              <a:effectLst/>
              <a:uLnTx/>
              <a:uFillTx/>
              <a:latin typeface="Segoe UI Semilight"/>
              <a:ea typeface="+mn-ea"/>
              <a:cs typeface="+mn-cs"/>
            </a:endParaRPr>
          </a:p>
          <a:p>
            <a:pPr marL="0" marR="0" lvl="0" indent="0" algn="ctr" defTabSz="932563" rtl="0" eaLnBrk="1" fontAlgn="auto" latinLnBrk="0" hangingPunct="1">
              <a:lnSpc>
                <a:spcPct val="90000"/>
              </a:lnSpc>
              <a:spcBef>
                <a:spcPts val="0"/>
              </a:spcBef>
              <a:spcAft>
                <a:spcPts val="612"/>
              </a:spcAft>
              <a:buClrTx/>
              <a:buSzTx/>
              <a:buFontTx/>
              <a:buNone/>
              <a:tabLst/>
              <a:defRPr/>
            </a:pPr>
            <a:r>
              <a:rPr kumimoji="0" lang="en-US" sz="1632" b="0" i="0" u="none" strike="noStrike" kern="1200" cap="none" spc="0" normalizeH="0" baseline="0" noProof="0" dirty="0">
                <a:ln>
                  <a:noFill/>
                </a:ln>
                <a:solidFill>
                  <a:srgbClr val="3B2E58"/>
                </a:solidFill>
                <a:effectLst/>
                <a:uLnTx/>
                <a:uFillTx/>
                <a:latin typeface="Segoe UI Semilight"/>
                <a:ea typeface="+mn-ea"/>
                <a:cs typeface="+mn-cs"/>
              </a:rPr>
              <a:t>Business users</a:t>
            </a:r>
          </a:p>
        </p:txBody>
      </p:sp>
      <p:grpSp>
        <p:nvGrpSpPr>
          <p:cNvPr id="29" name="Group 28">
            <a:extLst>
              <a:ext uri="{FF2B5EF4-FFF2-40B4-BE49-F238E27FC236}">
                <a16:creationId xmlns:a16="http://schemas.microsoft.com/office/drawing/2014/main" id="{0F759FC9-654A-40EA-9A86-089D02F9836F}"/>
              </a:ext>
            </a:extLst>
          </p:cNvPr>
          <p:cNvGrpSpPr/>
          <p:nvPr/>
        </p:nvGrpSpPr>
        <p:grpSpPr>
          <a:xfrm>
            <a:off x="8425149" y="2293542"/>
            <a:ext cx="895611" cy="895611"/>
            <a:chOff x="8577631" y="3659568"/>
            <a:chExt cx="492964" cy="492964"/>
          </a:xfrm>
          <a:solidFill>
            <a:srgbClr val="FFFFFF"/>
          </a:solidFill>
        </p:grpSpPr>
        <p:sp>
          <p:nvSpPr>
            <p:cNvPr id="30" name="Oval 29">
              <a:extLst>
                <a:ext uri="{FF2B5EF4-FFF2-40B4-BE49-F238E27FC236}">
                  <a16:creationId xmlns:a16="http://schemas.microsoft.com/office/drawing/2014/main" id="{35C9F1A4-4491-4205-A0AF-84ADD55C2CBC}"/>
                </a:ext>
              </a:extLst>
            </p:cNvPr>
            <p:cNvSpPr/>
            <p:nvPr/>
          </p:nvSpPr>
          <p:spPr bwMode="auto">
            <a:xfrm>
              <a:off x="8577631" y="3659568"/>
              <a:ext cx="492964" cy="492964"/>
            </a:xfrm>
            <a:prstGeom prst="ellipse">
              <a:avLst/>
            </a:prstGeom>
            <a:grpFill/>
            <a:ln w="10795" cap="flat" cmpd="sng" algn="ctr">
              <a:noFill/>
              <a:prstDash val="solid"/>
              <a:headEnd type="none" w="med" len="med"/>
              <a:tailEnd type="none" w="med" len="med"/>
            </a:ln>
            <a:effectLst>
              <a:outerShdw blurRad="177800" dist="177800" dir="5400000" algn="t" rotWithShape="0">
                <a:prstClr val="black">
                  <a:alpha val="8000"/>
                </a:prstClr>
              </a:outerShdw>
            </a:effectLst>
          </p:spPr>
          <p:txBody>
            <a:bodyPr vert="horz" wrap="square" lIns="0" tIns="46604" rIns="0" bIns="46604" numCol="1" rtlCol="0" anchor="ctr" anchorCtr="0" compatLnSpc="1">
              <a:prstTxWarp prst="textNoShape">
                <a:avLst/>
              </a:prstTxWarp>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1195" b="0" i="0" u="none" strike="noStrike" kern="0" cap="none" spc="50"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16DF0693-6DD6-439D-B264-8224565A0A22}"/>
                </a:ext>
              </a:extLst>
            </p:cNvPr>
            <p:cNvGrpSpPr/>
            <p:nvPr/>
          </p:nvGrpSpPr>
          <p:grpSpPr>
            <a:xfrm>
              <a:off x="8747523" y="3774306"/>
              <a:ext cx="160733" cy="246075"/>
              <a:chOff x="8747523" y="2236049"/>
              <a:chExt cx="160733" cy="246075"/>
            </a:xfrm>
            <a:grpFill/>
          </p:grpSpPr>
          <p:sp>
            <p:nvSpPr>
              <p:cNvPr id="32" name="Rectangle: Rounded Corners 395">
                <a:extLst>
                  <a:ext uri="{FF2B5EF4-FFF2-40B4-BE49-F238E27FC236}">
                    <a16:creationId xmlns:a16="http://schemas.microsoft.com/office/drawing/2014/main" id="{14CC99CC-21A3-4EAF-8EC2-1DA500A933BF}"/>
                  </a:ext>
                </a:extLst>
              </p:cNvPr>
              <p:cNvSpPr/>
              <p:nvPr/>
            </p:nvSpPr>
            <p:spPr bwMode="auto">
              <a:xfrm>
                <a:off x="8747523" y="2236049"/>
                <a:ext cx="160733" cy="246075"/>
              </a:xfrm>
              <a:prstGeom prst="roundRect">
                <a:avLst/>
              </a:prstGeom>
              <a:grpFill/>
              <a:ln w="28575" cap="flat" cmpd="sng" algn="ctr">
                <a:solidFill>
                  <a:srgbClr val="7030A0"/>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120A7B33-F6F9-43A1-96E5-3D8021890B4E}"/>
                  </a:ext>
                </a:extLst>
              </p:cNvPr>
              <p:cNvCxnSpPr>
                <a:cxnSpLocks/>
              </p:cNvCxnSpPr>
              <p:nvPr/>
            </p:nvCxnSpPr>
            <p:spPr>
              <a:xfrm>
                <a:off x="8747523" y="2278425"/>
                <a:ext cx="160733" cy="0"/>
              </a:xfrm>
              <a:prstGeom prst="line">
                <a:avLst/>
              </a:prstGeom>
              <a:grpFill/>
              <a:ln w="28575" cap="flat" cmpd="sng" algn="ctr">
                <a:solidFill>
                  <a:srgbClr val="7030A0"/>
                </a:solidFill>
                <a:prstDash val="solid"/>
                <a:headEnd type="none"/>
                <a:tailEnd type="none"/>
              </a:ln>
              <a:effectLst/>
            </p:spPr>
          </p:cxnSp>
          <p:cxnSp>
            <p:nvCxnSpPr>
              <p:cNvPr id="34" name="Straight Connector 33">
                <a:extLst>
                  <a:ext uri="{FF2B5EF4-FFF2-40B4-BE49-F238E27FC236}">
                    <a16:creationId xmlns:a16="http://schemas.microsoft.com/office/drawing/2014/main" id="{FF72BF00-F67B-4361-849E-802A168A98E6}"/>
                  </a:ext>
                </a:extLst>
              </p:cNvPr>
              <p:cNvCxnSpPr>
                <a:cxnSpLocks/>
              </p:cNvCxnSpPr>
              <p:nvPr/>
            </p:nvCxnSpPr>
            <p:spPr>
              <a:xfrm>
                <a:off x="8747523" y="2433206"/>
                <a:ext cx="160733" cy="0"/>
              </a:xfrm>
              <a:prstGeom prst="line">
                <a:avLst/>
              </a:prstGeom>
              <a:grpFill/>
              <a:ln w="28575" cap="flat" cmpd="sng" algn="ctr">
                <a:solidFill>
                  <a:srgbClr val="7030A0"/>
                </a:solidFill>
                <a:prstDash val="solid"/>
                <a:headEnd type="none"/>
                <a:tailEnd type="none"/>
              </a:ln>
              <a:effectLst/>
            </p:spPr>
          </p:cxnSp>
          <p:cxnSp>
            <p:nvCxnSpPr>
              <p:cNvPr id="35" name="Straight Connector 34">
                <a:extLst>
                  <a:ext uri="{FF2B5EF4-FFF2-40B4-BE49-F238E27FC236}">
                    <a16:creationId xmlns:a16="http://schemas.microsoft.com/office/drawing/2014/main" id="{E96697BC-DCA6-4093-86BF-D51B1D678D0F}"/>
                  </a:ext>
                </a:extLst>
              </p:cNvPr>
              <p:cNvCxnSpPr>
                <a:cxnSpLocks/>
              </p:cNvCxnSpPr>
              <p:nvPr/>
            </p:nvCxnSpPr>
            <p:spPr>
              <a:xfrm>
                <a:off x="8813028" y="2455805"/>
                <a:ext cx="26193" cy="0"/>
              </a:xfrm>
              <a:prstGeom prst="line">
                <a:avLst/>
              </a:prstGeom>
              <a:grpFill/>
              <a:ln w="28575" cap="flat" cmpd="sng" algn="ctr">
                <a:solidFill>
                  <a:srgbClr val="7030A0"/>
                </a:solidFill>
                <a:prstDash val="solid"/>
                <a:headEnd type="none"/>
                <a:tailEnd type="none"/>
              </a:ln>
              <a:effectLst/>
            </p:spPr>
          </p:cxnSp>
        </p:grpSp>
      </p:grpSp>
      <p:sp>
        <p:nvSpPr>
          <p:cNvPr id="36" name="Speech Bubble: Oval 35">
            <a:extLst>
              <a:ext uri="{FF2B5EF4-FFF2-40B4-BE49-F238E27FC236}">
                <a16:creationId xmlns:a16="http://schemas.microsoft.com/office/drawing/2014/main" id="{9A5BFCD6-C428-415B-B989-80D930B3DA21}"/>
              </a:ext>
            </a:extLst>
          </p:cNvPr>
          <p:cNvSpPr/>
          <p:nvPr/>
        </p:nvSpPr>
        <p:spPr bwMode="auto">
          <a:xfrm>
            <a:off x="9674801" y="1714366"/>
            <a:ext cx="585888" cy="593830"/>
          </a:xfrm>
          <a:prstGeom prst="wedgeEllipseCallout">
            <a:avLst>
              <a:gd name="adj1" fmla="val -2931"/>
              <a:gd name="adj2" fmla="val 4428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we are </a:t>
            </a:r>
            <a:b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here</a:t>
            </a:r>
          </a:p>
        </p:txBody>
      </p:sp>
    </p:spTree>
    <p:extLst>
      <p:ext uri="{BB962C8B-B14F-4D97-AF65-F5344CB8AC3E}">
        <p14:creationId xmlns:p14="http://schemas.microsoft.com/office/powerpoint/2010/main" val="321115862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53FF3-3807-4EF6-88D7-9C0E4FA859D3}"/>
              </a:ext>
            </a:extLst>
          </p:cNvPr>
          <p:cNvSpPr/>
          <p:nvPr/>
        </p:nvSpPr>
        <p:spPr bwMode="auto">
          <a:xfrm>
            <a:off x="515566" y="2519464"/>
            <a:ext cx="5501032" cy="9095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0BED961B-479C-4B9D-AF35-E92F10E752CF}"/>
              </a:ext>
            </a:extLst>
          </p:cNvPr>
          <p:cNvSpPr>
            <a:spLocks noGrp="1"/>
          </p:cNvSpPr>
          <p:nvPr>
            <p:ph type="body" sz="quarter" idx="10"/>
          </p:nvPr>
        </p:nvSpPr>
        <p:spPr>
          <a:xfrm>
            <a:off x="586390" y="1434370"/>
            <a:ext cx="5430208" cy="4173450"/>
          </a:xfrm>
        </p:spPr>
        <p:txBody>
          <a:bodyPr/>
          <a:lstStyle/>
          <a:p>
            <a:pPr fontAlgn="base"/>
            <a:r>
              <a:rPr lang="en-US" sz="1600" dirty="0">
                <a:solidFill>
                  <a:srgbClr val="243A5E"/>
                </a:solidFill>
                <a:latin typeface="+mj-lt"/>
              </a:rPr>
              <a:t>Prediction</a:t>
            </a:r>
            <a:br>
              <a:rPr lang="en-US" sz="1600" dirty="0"/>
            </a:br>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Use your database and this AI model to determine the likelihood of specific business outcomes. </a:t>
            </a:r>
          </a:p>
          <a:p>
            <a:pPr fontAlgn="base"/>
            <a:endParaRPr lang="en-US" sz="1600" dirty="0"/>
          </a:p>
          <a:p>
            <a:pPr fontAlgn="base"/>
            <a:r>
              <a:rPr lang="en-US" sz="1600" b="1" dirty="0">
                <a:solidFill>
                  <a:schemeClr val="bg1"/>
                </a:solidFill>
                <a:latin typeface="+mj-lt"/>
              </a:rPr>
              <a:t>Form Processing </a:t>
            </a:r>
            <a:r>
              <a:rPr lang="en-US" sz="1600" dirty="0">
                <a:solidFill>
                  <a:schemeClr val="bg1"/>
                </a:solidFill>
                <a:latin typeface="+mj-lt"/>
              </a:rPr>
              <a:t>​(preview)</a:t>
            </a:r>
            <a:br>
              <a:rPr lang="en-US" sz="1600" dirty="0">
                <a:solidFill>
                  <a:schemeClr val="bg1"/>
                </a:solidFill>
              </a:rPr>
            </a:br>
            <a:r>
              <a:rPr lang="en-US" sz="1600" dirty="0">
                <a:solidFill>
                  <a:schemeClr val="bg1"/>
                </a:solidFill>
                <a:latin typeface="Segoe UI Light" panose="020B0502040204020203" pitchFamily="34" charset="0"/>
                <a:cs typeface="Segoe UI Light" panose="020B0502040204020203" pitchFamily="34" charset="0"/>
              </a:rPr>
              <a:t>Read, extract, and process data from scans, emails, PDFs, and images.​</a:t>
            </a:r>
          </a:p>
          <a:p>
            <a:pPr fontAlgn="base"/>
            <a:endParaRPr lang="en-US" sz="1600" dirty="0"/>
          </a:p>
          <a:p>
            <a:pPr fontAlgn="base"/>
            <a:r>
              <a:rPr lang="en-US" sz="1600" dirty="0">
                <a:solidFill>
                  <a:srgbClr val="243A5E"/>
                </a:solidFill>
                <a:latin typeface="+mj-lt"/>
              </a:rPr>
              <a:t>Object Detection (preview)</a:t>
            </a:r>
          </a:p>
          <a:p>
            <a:pPr fontAlgn="base"/>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Build an AI model that recognizes and counts visual objects.​</a:t>
            </a:r>
          </a:p>
          <a:p>
            <a:pPr fontAlgn="base"/>
            <a:br>
              <a:rPr lang="en-US" sz="1600" dirty="0"/>
            </a:br>
            <a:r>
              <a:rPr lang="en-US" sz="1600" dirty="0">
                <a:solidFill>
                  <a:srgbClr val="243A5E"/>
                </a:solidFill>
                <a:latin typeface="+mj-lt"/>
              </a:rPr>
              <a:t>​​Text Classification ​(preview)</a:t>
            </a:r>
          </a:p>
          <a:p>
            <a:pPr fontAlgn="base"/>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Build an application that reviews, tags, and classifies large volumes of text to track sentiment, improve customer experiences, and mine valuable insights.​</a:t>
            </a:r>
            <a:endParaRPr lang="en-US" sz="1600" dirty="0"/>
          </a:p>
        </p:txBody>
      </p:sp>
      <p:pic>
        <p:nvPicPr>
          <p:cNvPr id="4" name="Picture 3">
            <a:extLst>
              <a:ext uri="{FF2B5EF4-FFF2-40B4-BE49-F238E27FC236}">
                <a16:creationId xmlns:a16="http://schemas.microsoft.com/office/drawing/2014/main" id="{2019D720-A0B8-42F0-8C53-86B298D29DEB}"/>
              </a:ext>
            </a:extLst>
          </p:cNvPr>
          <p:cNvPicPr>
            <a:picLocks noChangeAspect="1"/>
          </p:cNvPicPr>
          <p:nvPr/>
        </p:nvPicPr>
        <p:blipFill>
          <a:blip r:embed="rId3"/>
          <a:stretch>
            <a:fillRect/>
          </a:stretch>
        </p:blipFill>
        <p:spPr>
          <a:xfrm>
            <a:off x="6621976" y="365135"/>
            <a:ext cx="4885592" cy="2878081"/>
          </a:xfrm>
          <a:prstGeom prst="rect">
            <a:avLst/>
          </a:prstGeom>
          <a:effectLst>
            <a:outerShdw blurRad="63500" sx="102000" sy="102000" algn="ctr" rotWithShape="0">
              <a:prstClr val="black">
                <a:alpha val="10000"/>
              </a:prstClr>
            </a:outerShdw>
          </a:effectLst>
        </p:spPr>
      </p:pic>
      <p:pic>
        <p:nvPicPr>
          <p:cNvPr id="5" name="Picture 4">
            <a:extLst>
              <a:ext uri="{FF2B5EF4-FFF2-40B4-BE49-F238E27FC236}">
                <a16:creationId xmlns:a16="http://schemas.microsoft.com/office/drawing/2014/main" id="{87D4B63D-E1B1-4D37-9FE5-F063CF4F7850}"/>
              </a:ext>
            </a:extLst>
          </p:cNvPr>
          <p:cNvPicPr>
            <a:picLocks noChangeAspect="1"/>
          </p:cNvPicPr>
          <p:nvPr/>
        </p:nvPicPr>
        <p:blipFill>
          <a:blip r:embed="rId4"/>
          <a:stretch>
            <a:fillRect/>
          </a:stretch>
        </p:blipFill>
        <p:spPr>
          <a:xfrm>
            <a:off x="6621976" y="3614784"/>
            <a:ext cx="4885592" cy="2878082"/>
          </a:xfrm>
          <a:prstGeom prst="rect">
            <a:avLst/>
          </a:prstGeom>
          <a:effectLst>
            <a:outerShdw blurRad="63500" sx="102000" sy="102000" algn="ctr" rotWithShape="0">
              <a:prstClr val="black">
                <a:alpha val="10000"/>
              </a:prstClr>
            </a:outerShdw>
          </a:effectLst>
        </p:spPr>
      </p:pic>
      <p:sp>
        <p:nvSpPr>
          <p:cNvPr id="10" name="Title 1">
            <a:extLst>
              <a:ext uri="{FF2B5EF4-FFF2-40B4-BE49-F238E27FC236}">
                <a16:creationId xmlns:a16="http://schemas.microsoft.com/office/drawing/2014/main" id="{A9979708-8A18-4EAA-90D8-C3D160ADB869}"/>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Custom models</a:t>
            </a:r>
          </a:p>
        </p:txBody>
      </p:sp>
    </p:spTree>
    <p:extLst>
      <p:ext uri="{BB962C8B-B14F-4D97-AF65-F5344CB8AC3E}">
        <p14:creationId xmlns:p14="http://schemas.microsoft.com/office/powerpoint/2010/main" val="2870900657"/>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ED961B-479C-4B9D-AF35-E92F10E752CF}"/>
              </a:ext>
            </a:extLst>
          </p:cNvPr>
          <p:cNvSpPr>
            <a:spLocks noGrp="1"/>
          </p:cNvSpPr>
          <p:nvPr>
            <p:ph type="body" sz="quarter" idx="10"/>
          </p:nvPr>
        </p:nvSpPr>
        <p:spPr>
          <a:xfrm>
            <a:off x="588263" y="1242269"/>
            <a:ext cx="5960407" cy="5256824"/>
          </a:xfrm>
        </p:spPr>
        <p:txBody>
          <a:bodyPr vert="horz" wrap="square" lIns="0" tIns="0" rIns="0" bIns="0" rtlCol="0" anchor="t">
            <a:spAutoFit/>
          </a:bodyPr>
          <a:lstStyle/>
          <a:p>
            <a:pPr fontAlgn="base"/>
            <a:r>
              <a:rPr lang="en-US" sz="1600" dirty="0">
                <a:solidFill>
                  <a:srgbClr val="243A5E"/>
                </a:solidFill>
                <a:latin typeface="+mj-lt"/>
              </a:rPr>
              <a:t>Business card reader​</a:t>
            </a:r>
          </a:p>
          <a:p>
            <a:pPr fontAlgn="base"/>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Pull contact information from business cards, store this information in your database, and import it into your CRM system.</a:t>
            </a:r>
            <a:r>
              <a:rPr lang="en-US" sz="1600" dirty="0"/>
              <a:t>​</a:t>
            </a:r>
          </a:p>
          <a:p>
            <a:pPr fontAlgn="base"/>
            <a:endParaRPr lang="en-US" sz="1600" dirty="0"/>
          </a:p>
          <a:p>
            <a:pPr fontAlgn="base"/>
            <a:r>
              <a:rPr lang="en-US" sz="1600" dirty="0">
                <a:solidFill>
                  <a:srgbClr val="243A5E"/>
                </a:solidFill>
                <a:latin typeface="+mj-lt"/>
                <a:cs typeface="Segoe UI"/>
              </a:rPr>
              <a:t>Sentiment analysis </a:t>
            </a:r>
            <a:r>
              <a:rPr lang="en-US" sz="1600" dirty="0">
                <a:solidFill>
                  <a:srgbClr val="243A5E"/>
                </a:solidFill>
                <a:latin typeface="Segoe UI Semibold"/>
                <a:ea typeface="+mn-lt"/>
                <a:cs typeface="+mn-lt"/>
              </a:rPr>
              <a:t>(preview)</a:t>
            </a:r>
            <a:endParaRPr lang="en-US" sz="1600" dirty="0">
              <a:solidFill>
                <a:srgbClr val="243A5E"/>
              </a:solidFill>
              <a:latin typeface="Segoe UI Semibold"/>
            </a:endParaRPr>
          </a:p>
          <a:p>
            <a:pPr fontAlgn="base"/>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Detect positive, negative, neutral and mixed sentiment in social media, customer reviews or any text data you want to analyze.</a:t>
            </a:r>
          </a:p>
          <a:p>
            <a:pPr fontAlgn="base"/>
            <a:endParaRPr lang="en-US" sz="1400" dirty="0"/>
          </a:p>
          <a:p>
            <a:pPr fontAlgn="base"/>
            <a:r>
              <a:rPr lang="en-US" sz="1600" dirty="0">
                <a:solidFill>
                  <a:srgbClr val="243A5E"/>
                </a:solidFill>
                <a:latin typeface="+mj-lt"/>
                <a:cs typeface="Segoe UI"/>
              </a:rPr>
              <a:t>Key phrase extraction </a:t>
            </a:r>
            <a:r>
              <a:rPr lang="en-US" sz="1600" dirty="0">
                <a:solidFill>
                  <a:srgbClr val="243A5E"/>
                </a:solidFill>
                <a:latin typeface="Segoe UI Semibold"/>
                <a:ea typeface="+mn-lt"/>
                <a:cs typeface="+mn-lt"/>
              </a:rPr>
              <a:t>(preview)</a:t>
            </a:r>
            <a:endParaRPr lang="en-US" sz="1600" dirty="0">
              <a:solidFill>
                <a:srgbClr val="243A5E"/>
              </a:solidFill>
              <a:latin typeface="Segoe UI Semibold"/>
            </a:endParaRPr>
          </a:p>
          <a:p>
            <a:pPr fontAlgn="base"/>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Extract the main points and key phrases in text documents.</a:t>
            </a:r>
          </a:p>
          <a:p>
            <a:pPr fontAlgn="base"/>
            <a:endParaRPr lang="en-US" sz="1400" dirty="0"/>
          </a:p>
          <a:p>
            <a:pPr fontAlgn="base"/>
            <a:r>
              <a:rPr lang="en-US" sz="1600" dirty="0">
                <a:solidFill>
                  <a:srgbClr val="243A5E"/>
                </a:solidFill>
                <a:latin typeface="+mj-lt"/>
                <a:cs typeface="Segoe UI"/>
              </a:rPr>
              <a:t>Language detection </a:t>
            </a:r>
            <a:r>
              <a:rPr lang="en-US" sz="1600" dirty="0">
                <a:solidFill>
                  <a:srgbClr val="243A5E"/>
                </a:solidFill>
                <a:latin typeface="Segoe UI Semibold"/>
                <a:ea typeface="+mn-lt"/>
                <a:cs typeface="+mn-lt"/>
              </a:rPr>
              <a:t>(preview)</a:t>
            </a:r>
            <a:endParaRPr lang="en-US" sz="1600" dirty="0">
              <a:solidFill>
                <a:srgbClr val="243A5E"/>
              </a:solidFill>
              <a:latin typeface="Segoe UI Semibold"/>
            </a:endParaRPr>
          </a:p>
          <a:p>
            <a:pPr fontAlgn="base"/>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Use this model to identify the predominant language of a text document. </a:t>
            </a:r>
          </a:p>
          <a:p>
            <a:pPr fontAlgn="base"/>
            <a:endParaRPr lang="en-US" sz="1400" b="1" dirty="0"/>
          </a:p>
          <a:p>
            <a:pPr fontAlgn="base"/>
            <a:r>
              <a:rPr lang="en-US" sz="1600" dirty="0">
                <a:solidFill>
                  <a:srgbClr val="243A5E"/>
                </a:solidFill>
                <a:latin typeface="+mj-lt"/>
                <a:cs typeface="Segoe UI"/>
              </a:rPr>
              <a:t>Text recognition </a:t>
            </a:r>
            <a:r>
              <a:rPr lang="en-US" sz="1600" dirty="0">
                <a:solidFill>
                  <a:srgbClr val="243A5E"/>
                </a:solidFill>
                <a:latin typeface="Segoe UI Semibold"/>
                <a:ea typeface="+mn-lt"/>
                <a:cs typeface="+mn-lt"/>
              </a:rPr>
              <a:t>(preview)</a:t>
            </a:r>
            <a:endParaRPr lang="en-US" sz="1600" dirty="0">
              <a:solidFill>
                <a:srgbClr val="243A5E"/>
              </a:solidFill>
              <a:latin typeface="Segoe UI Semibold"/>
            </a:endParaRPr>
          </a:p>
          <a:p>
            <a:pPr fontAlgn="base"/>
            <a:r>
              <a:rPr lang="en-US" sz="1600" dirty="0">
                <a:solidFill>
                  <a:schemeClr val="tx1">
                    <a:lumMod val="75000"/>
                    <a:lumOff val="25000"/>
                  </a:schemeClr>
                </a:solidFill>
                <a:latin typeface="Segoe UI Light" panose="020B0502040204020203" pitchFamily="34" charset="0"/>
                <a:cs typeface="Segoe UI Light" panose="020B0502040204020203" pitchFamily="34" charset="0"/>
              </a:rPr>
              <a:t>Extract embedded printed and handwritten text from documents and images into machine-readable character streams. </a:t>
            </a:r>
          </a:p>
          <a:p>
            <a:pPr fontAlgn="base"/>
            <a:endParaRPr lang="en-US" sz="1600" b="1" dirty="0"/>
          </a:p>
        </p:txBody>
      </p:sp>
      <p:pic>
        <p:nvPicPr>
          <p:cNvPr id="5" name="Picture 4">
            <a:extLst>
              <a:ext uri="{FF2B5EF4-FFF2-40B4-BE49-F238E27FC236}">
                <a16:creationId xmlns:a16="http://schemas.microsoft.com/office/drawing/2014/main" id="{A49FF01A-6468-4798-860E-91FFB164F94F}"/>
              </a:ext>
            </a:extLst>
          </p:cNvPr>
          <p:cNvPicPr>
            <a:picLocks noChangeAspect="1"/>
          </p:cNvPicPr>
          <p:nvPr/>
        </p:nvPicPr>
        <p:blipFill>
          <a:blip r:embed="rId3"/>
          <a:stretch>
            <a:fillRect/>
          </a:stretch>
        </p:blipFill>
        <p:spPr>
          <a:xfrm>
            <a:off x="7060224" y="4000580"/>
            <a:ext cx="4817396" cy="2400220"/>
          </a:xfrm>
          <a:prstGeom prst="rect">
            <a:avLst/>
          </a:prstGeom>
          <a:ln>
            <a:noFill/>
          </a:ln>
          <a:effectLst>
            <a:outerShdw blurRad="63500" sx="102000" sy="102000" algn="ctr" rotWithShape="0">
              <a:prstClr val="black">
                <a:alpha val="10000"/>
              </a:prstClr>
            </a:outerShdw>
          </a:effectLst>
        </p:spPr>
      </p:pic>
      <p:sp>
        <p:nvSpPr>
          <p:cNvPr id="6" name="AutoShape 2" descr="Option to scan business card in the Contact Quick Create form">
            <a:extLst>
              <a:ext uri="{FF2B5EF4-FFF2-40B4-BE49-F238E27FC236}">
                <a16:creationId xmlns:a16="http://schemas.microsoft.com/office/drawing/2014/main" id="{86595C33-A67C-4F59-8C02-A1BDCAB9F0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BCC3B3F-46DD-4261-B439-F707A0195176}"/>
              </a:ext>
            </a:extLst>
          </p:cNvPr>
          <p:cNvPicPr>
            <a:picLocks noChangeAspect="1"/>
          </p:cNvPicPr>
          <p:nvPr/>
        </p:nvPicPr>
        <p:blipFill>
          <a:blip r:embed="rId4"/>
          <a:stretch>
            <a:fillRect/>
          </a:stretch>
        </p:blipFill>
        <p:spPr>
          <a:xfrm>
            <a:off x="8496315" y="457200"/>
            <a:ext cx="1945213" cy="3206753"/>
          </a:xfrm>
          <a:prstGeom prst="rect">
            <a:avLst/>
          </a:prstGeom>
          <a:ln>
            <a:noFill/>
          </a:ln>
          <a:effectLst>
            <a:outerShdw blurRad="63500" sx="102000" sy="102000" algn="ctr" rotWithShape="0">
              <a:prstClr val="black">
                <a:alpha val="10000"/>
              </a:prstClr>
            </a:outerShdw>
          </a:effectLst>
        </p:spPr>
      </p:pic>
      <p:sp>
        <p:nvSpPr>
          <p:cNvPr id="10" name="Title 1">
            <a:extLst>
              <a:ext uri="{FF2B5EF4-FFF2-40B4-BE49-F238E27FC236}">
                <a16:creationId xmlns:a16="http://schemas.microsoft.com/office/drawing/2014/main" id="{B8AEC3F0-19D7-4A94-BC9E-E93513307B9A}"/>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Prebuilt models</a:t>
            </a:r>
          </a:p>
        </p:txBody>
      </p:sp>
    </p:spTree>
    <p:extLst>
      <p:ext uri="{BB962C8B-B14F-4D97-AF65-F5344CB8AC3E}">
        <p14:creationId xmlns:p14="http://schemas.microsoft.com/office/powerpoint/2010/main" val="77366350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0C945EC-AA93-4234-A899-84DCBD74CE2B}"/>
              </a:ext>
            </a:extLst>
          </p:cNvPr>
          <p:cNvPicPr>
            <a:picLocks noChangeAspect="1"/>
          </p:cNvPicPr>
          <p:nvPr/>
        </p:nvPicPr>
        <p:blipFill>
          <a:blip r:embed="rId3"/>
          <a:stretch>
            <a:fillRect/>
          </a:stretch>
        </p:blipFill>
        <p:spPr>
          <a:xfrm>
            <a:off x="6339059" y="292608"/>
            <a:ext cx="4845724" cy="6272784"/>
          </a:xfrm>
          <a:prstGeom prst="rect">
            <a:avLst/>
          </a:prstGeom>
          <a:noFill/>
        </p:spPr>
      </p:pic>
      <p:sp>
        <p:nvSpPr>
          <p:cNvPr id="6" name="TextBox 5">
            <a:extLst>
              <a:ext uri="{FF2B5EF4-FFF2-40B4-BE49-F238E27FC236}">
                <a16:creationId xmlns:a16="http://schemas.microsoft.com/office/drawing/2014/main" id="{92A5696E-612C-4C1B-AEF9-F5B54FAC37E2}"/>
              </a:ext>
            </a:extLst>
          </p:cNvPr>
          <p:cNvSpPr txBox="1"/>
          <p:nvPr/>
        </p:nvSpPr>
        <p:spPr>
          <a:xfrm>
            <a:off x="263951" y="603315"/>
            <a:ext cx="4845724"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Demo - Form Processing Invoices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fr-FR"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Minimum 5 documents to upload and analyze documents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Review documents and extracted data</a:t>
            </a:r>
            <a:endParaRPr kumimoji="0" lang="fr-FR"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fr-FR"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Select your form fields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fr-FR"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Train and validate your model</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fr-FR"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fr-FR"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fr-FR"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195402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FA11D71F-C7CE-4530-B9F3-9F3A9ED6B989}"/>
              </a:ext>
            </a:extLst>
          </p:cNvPr>
          <p:cNvSpPr txBox="1">
            <a:spLocks/>
          </p:cNvSpPr>
          <p:nvPr/>
        </p:nvSpPr>
        <p:spPr>
          <a:xfrm>
            <a:off x="670057" y="2915305"/>
            <a:ext cx="5510784" cy="149579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b="1" dirty="0">
                <a:solidFill>
                  <a:srgbClr val="505050"/>
                </a:solidFill>
                <a:latin typeface="Square721 BT" panose="020B0504020202060204" pitchFamily="34" charset="0"/>
              </a:rPr>
              <a:t>DEMO  </a:t>
            </a:r>
            <a:br>
              <a:rPr lang="en-US" b="1" dirty="0">
                <a:solidFill>
                  <a:srgbClr val="505050"/>
                </a:solidFill>
                <a:latin typeface="Square721 BT" panose="020B0504020202060204" pitchFamily="34" charset="0"/>
              </a:rPr>
            </a:br>
            <a:br>
              <a:rPr lang="en-US" b="1" dirty="0">
                <a:solidFill>
                  <a:srgbClr val="505050"/>
                </a:solidFill>
                <a:latin typeface="Square721 BT" panose="020B0504020202060204" pitchFamily="34" charset="0"/>
              </a:rPr>
            </a:br>
            <a:r>
              <a:rPr lang="en-US" b="1" dirty="0">
                <a:solidFill>
                  <a:srgbClr val="505050"/>
                </a:solidFill>
                <a:latin typeface="Square721 BT" panose="020B0504020202060204" pitchFamily="34" charset="0"/>
              </a:rPr>
              <a:t>Form Processing (Invoices)</a:t>
            </a:r>
          </a:p>
        </p:txBody>
      </p:sp>
    </p:spTree>
    <p:extLst>
      <p:ext uri="{BB962C8B-B14F-4D97-AF65-F5344CB8AC3E}">
        <p14:creationId xmlns:p14="http://schemas.microsoft.com/office/powerpoint/2010/main" val="226141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E8DEF27-B9F2-46BB-9BD7-36E78A3B4A13}"/>
              </a:ext>
            </a:extLst>
          </p:cNvPr>
          <p:cNvSpPr txBox="1">
            <a:spLocks/>
          </p:cNvSpPr>
          <p:nvPr/>
        </p:nvSpPr>
        <p:spPr>
          <a:xfrm>
            <a:off x="0" y="607500"/>
            <a:ext cx="12192000" cy="649055"/>
          </a:xfrm>
          <a:prstGeom prst="rect">
            <a:avLst/>
          </a:prstGeom>
        </p:spPr>
        <p:txBody>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Try AI Builder today!</a:t>
            </a:r>
          </a:p>
        </p:txBody>
      </p:sp>
      <p:sp>
        <p:nvSpPr>
          <p:cNvPr id="3" name="TextBox 2">
            <a:extLst>
              <a:ext uri="{FF2B5EF4-FFF2-40B4-BE49-F238E27FC236}">
                <a16:creationId xmlns:a16="http://schemas.microsoft.com/office/drawing/2014/main" id="{A55F7411-10D7-40DF-9A29-F02A44B9A009}"/>
              </a:ext>
            </a:extLst>
          </p:cNvPr>
          <p:cNvSpPr txBox="1"/>
          <p:nvPr/>
        </p:nvSpPr>
        <p:spPr>
          <a:xfrm>
            <a:off x="4688263" y="4046647"/>
            <a:ext cx="3305078" cy="101566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Check out the product overview </a:t>
            </a:r>
            <a:r>
              <a:rPr kumimoji="0" lang="en-US" sz="2000" b="0" i="0" u="none" strike="noStrike" kern="1200" cap="none" spc="0" normalizeH="0" baseline="0" noProof="0" dirty="0">
                <a:ln>
                  <a:noFill/>
                </a:ln>
                <a:solidFill>
                  <a:srgbClr val="243A5E"/>
                </a:solidFill>
                <a:effectLst/>
                <a:uLnTx/>
                <a:uFillTx/>
                <a:latin typeface="Segoe UI Semibold"/>
                <a:ea typeface="+mn-ea"/>
                <a:cs typeface="Segoe UI Light" panose="020B0502040204020203" pitchFamily="34" charset="0"/>
                <a:hlinkClick r:id="rId3">
                  <a:extLst>
                    <a:ext uri="{A12FA001-AC4F-418D-AE19-62706E023703}">
                      <ahyp:hlinkClr xmlns:ahyp="http://schemas.microsoft.com/office/drawing/2018/hyperlinkcolor" val="tx"/>
                    </a:ext>
                  </a:extLst>
                </a:hlinkClick>
              </a:rPr>
              <a:t>video</a:t>
            </a:r>
            <a:r>
              <a:rPr kumimoji="0" lang="en-US" sz="2000" b="0" i="0" u="none" strike="noStrike" kern="1200" cap="none" spc="0" normalizeH="0" baseline="0" noProof="0" dirty="0">
                <a:ln>
                  <a:noFill/>
                </a:ln>
                <a:gradFill>
                  <a:gsLst>
                    <a:gs pos="0">
                      <a:srgbClr val="243A5E"/>
                    </a:gs>
                    <a:gs pos="100000">
                      <a:srgbClr val="243A5E"/>
                    </a:gs>
                  </a:gsLst>
                  <a:lin ang="5400000" scaled="1"/>
                </a:gradFill>
                <a:effectLst/>
                <a:uLnTx/>
                <a:uFillTx/>
                <a:latin typeface="Segoe UI Semibold"/>
                <a:ea typeface="+mn-ea"/>
                <a:cs typeface="+mn-cs"/>
              </a:rPr>
              <a:t> </a:t>
            </a: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and release </a:t>
            </a:r>
            <a:r>
              <a:rPr kumimoji="0" lang="en-US" sz="2000" b="0" i="0" u="none" strike="noStrike" kern="1200" cap="none" spc="0" normalizeH="0" baseline="0" noProof="0" dirty="0">
                <a:ln>
                  <a:noFill/>
                </a:ln>
                <a:solidFill>
                  <a:srgbClr val="243A5E"/>
                </a:solidFill>
                <a:effectLst/>
                <a:uLnTx/>
                <a:uFillTx/>
                <a:latin typeface="Segoe UI Semibold"/>
                <a:ea typeface="+mn-ea"/>
                <a:cs typeface="Segoe UI Light" panose="020B0502040204020203" pitchFamily="34" charset="0"/>
                <a:hlinkClick r:id="rId4">
                  <a:extLst>
                    <a:ext uri="{A12FA001-AC4F-418D-AE19-62706E023703}">
                      <ahyp:hlinkClr xmlns:ahyp="http://schemas.microsoft.com/office/drawing/2018/hyperlinkcolor" val="tx"/>
                    </a:ext>
                  </a:extLst>
                </a:hlinkClick>
              </a:rPr>
              <a:t>video</a:t>
            </a:r>
            <a:endParaRPr kumimoji="0" lang="en-US" sz="2000" b="0" i="0" u="none" strike="noStrike" kern="1200" cap="none" spc="0" normalizeH="0" baseline="0" noProof="0" dirty="0">
              <a:ln>
                <a:noFill/>
              </a:ln>
              <a:solidFill>
                <a:srgbClr val="243A5E"/>
              </a:solidFill>
              <a:effectLst/>
              <a:uLnTx/>
              <a:uFillTx/>
              <a:latin typeface="Segoe UI Semibold"/>
              <a:ea typeface="+mn-ea"/>
              <a:cs typeface="Segoe UI Light" panose="020B0502040204020203" pitchFamily="34" charset="0"/>
            </a:endParaRPr>
          </a:p>
        </p:txBody>
      </p:sp>
      <p:sp>
        <p:nvSpPr>
          <p:cNvPr id="6" name="TextBox 5">
            <a:extLst>
              <a:ext uri="{FF2B5EF4-FFF2-40B4-BE49-F238E27FC236}">
                <a16:creationId xmlns:a16="http://schemas.microsoft.com/office/drawing/2014/main" id="{540CE665-D429-40DF-B914-178854A2776F}"/>
              </a:ext>
            </a:extLst>
          </p:cNvPr>
          <p:cNvSpPr txBox="1"/>
          <p:nvPr/>
        </p:nvSpPr>
        <p:spPr>
          <a:xfrm>
            <a:off x="8473667" y="4046647"/>
            <a:ext cx="2995095" cy="147732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Read and share the </a:t>
            </a:r>
            <a:r>
              <a:rPr kumimoji="0" lang="en-US" sz="2000" b="0" i="0" u="none" strike="noStrike" kern="1200" cap="none" spc="0" normalizeH="0" baseline="0" noProof="0" dirty="0">
                <a:ln>
                  <a:noFill/>
                </a:ln>
                <a:solidFill>
                  <a:srgbClr val="243A5E"/>
                </a:solidFill>
                <a:effectLst/>
                <a:uLnTx/>
                <a:uFillTx/>
                <a:latin typeface="Segoe UI Semibold"/>
                <a:ea typeface="+mn-ea"/>
                <a:cs typeface="Segoe UI Light" panose="020B0502040204020203" pitchFamily="34" charset="0"/>
                <a:hlinkClick r:id="rId5">
                  <a:extLst>
                    <a:ext uri="{A12FA001-AC4F-418D-AE19-62706E023703}">
                      <ahyp:hlinkClr xmlns:ahyp="http://schemas.microsoft.com/office/drawing/2018/hyperlinkcolor" val="tx"/>
                    </a:ext>
                  </a:extLst>
                </a:hlinkClick>
              </a:rPr>
              <a:t>blog</a:t>
            </a: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 by Charles Lamanna</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and the AI Builder Ignite </a:t>
            </a:r>
            <a:r>
              <a:rPr kumimoji="0" lang="en-US" sz="2000" b="0" i="0" u="none" strike="noStrike" kern="1200" cap="none" spc="0" normalizeH="0" baseline="0" noProof="0" dirty="0">
                <a:ln>
                  <a:noFill/>
                </a:ln>
                <a:solidFill>
                  <a:srgbClr val="243A5E"/>
                </a:solidFill>
                <a:effectLst/>
                <a:uLnTx/>
                <a:uFillTx/>
                <a:latin typeface="Segoe UI Semibold"/>
                <a:ea typeface="+mn-ea"/>
                <a:cs typeface="Segoe UI Light" panose="020B0502040204020203" pitchFamily="34" charset="0"/>
                <a:hlinkClick r:id="rId6">
                  <a:extLst>
                    <a:ext uri="{A12FA001-AC4F-418D-AE19-62706E023703}">
                      <ahyp:hlinkClr xmlns:ahyp="http://schemas.microsoft.com/office/drawing/2018/hyperlinkcolor" val="tx"/>
                    </a:ext>
                  </a:extLst>
                </a:hlinkClick>
              </a:rPr>
              <a:t>blog</a:t>
            </a:r>
            <a:endParaRPr kumimoji="0" lang="en-US" sz="2000" b="0" i="0" u="none" strike="noStrike" kern="1200" cap="none" spc="0" normalizeH="0" baseline="0" noProof="0" dirty="0">
              <a:ln>
                <a:noFill/>
              </a:ln>
              <a:solidFill>
                <a:srgbClr val="243A5E"/>
              </a:solidFill>
              <a:effectLst/>
              <a:uLnTx/>
              <a:uFillTx/>
              <a:latin typeface="Segoe UI Semibold"/>
              <a:ea typeface="+mn-ea"/>
              <a:cs typeface="Segoe UI Light" panose="020B0502040204020203" pitchFamily="34" charset="0"/>
            </a:endParaRPr>
          </a:p>
        </p:txBody>
      </p:sp>
      <p:sp>
        <p:nvSpPr>
          <p:cNvPr id="7" name="TextBox 6">
            <a:extLst>
              <a:ext uri="{FF2B5EF4-FFF2-40B4-BE49-F238E27FC236}">
                <a16:creationId xmlns:a16="http://schemas.microsoft.com/office/drawing/2014/main" id="{7D7CA62B-616B-4135-B58A-7C54598504B8}"/>
              </a:ext>
            </a:extLst>
          </p:cNvPr>
          <p:cNvSpPr txBox="1"/>
          <p:nvPr/>
        </p:nvSpPr>
        <p:spPr>
          <a:xfrm>
            <a:off x="792610" y="4046647"/>
            <a:ext cx="3415328" cy="192873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Try AI Builder now in </a:t>
            </a:r>
            <a:r>
              <a:rPr kumimoji="0" lang="en-US" sz="2000" b="0" i="0" u="none" strike="noStrike" kern="1200" cap="none" spc="0" normalizeH="0" baseline="0" noProof="0" dirty="0">
                <a:ln>
                  <a:noFill/>
                </a:ln>
                <a:solidFill>
                  <a:srgbClr val="243A5E"/>
                </a:solidFill>
                <a:effectLst/>
                <a:uLnTx/>
                <a:uFillTx/>
                <a:latin typeface="Segoe UI Semibold"/>
                <a:ea typeface="+mn-ea"/>
                <a:cs typeface="Segoe UI Light" panose="020B0502040204020203" pitchFamily="34" charset="0"/>
                <a:hlinkClick r:id="rId7">
                  <a:extLst>
                    <a:ext uri="{A12FA001-AC4F-418D-AE19-62706E023703}">
                      <ahyp:hlinkClr xmlns:ahyp="http://schemas.microsoft.com/office/drawing/2018/hyperlinkcolor" val="tx"/>
                    </a:ext>
                  </a:extLst>
                </a:hlinkClick>
              </a:rPr>
              <a:t>Power Apps</a:t>
            </a:r>
            <a:r>
              <a:rPr kumimoji="0" lang="en-US" sz="2000" b="0" i="0" u="none" strike="noStrike" kern="1200" cap="none" spc="0" normalizeH="0" baseline="0" noProof="0" dirty="0">
                <a:ln>
                  <a:noFill/>
                </a:ln>
                <a:gradFill>
                  <a:gsLst>
                    <a:gs pos="0">
                      <a:srgbClr val="243A5E"/>
                    </a:gs>
                    <a:gs pos="100000">
                      <a:srgbClr val="243A5E"/>
                    </a:gs>
                  </a:gsLst>
                  <a:lin ang="5400000" scaled="1"/>
                </a:gradFill>
                <a:effectLst/>
                <a:uLnTx/>
                <a:uFillTx/>
                <a:latin typeface="Segoe UI Semibold"/>
                <a:ea typeface="+mn-ea"/>
                <a:cs typeface="+mn-cs"/>
              </a:rPr>
              <a:t> </a:t>
            </a:r>
            <a:r>
              <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and </a:t>
            </a:r>
            <a:r>
              <a:rPr kumimoji="0" lang="en-US" sz="2000" b="0" i="0" u="none" strike="noStrike" kern="1200" cap="none" spc="0" normalizeH="0" baseline="0" noProof="0" dirty="0">
                <a:ln>
                  <a:noFill/>
                </a:ln>
                <a:solidFill>
                  <a:srgbClr val="243A5E"/>
                </a:solidFill>
                <a:effectLst/>
                <a:uLnTx/>
                <a:uFillTx/>
                <a:latin typeface="Segoe UI Semibold"/>
                <a:ea typeface="+mn-ea"/>
                <a:cs typeface="Segoe UI Light" panose="020B0502040204020203" pitchFamily="34" charset="0"/>
                <a:hlinkClick r:id="rId8">
                  <a:extLst>
                    <a:ext uri="{A12FA001-AC4F-418D-AE19-62706E023703}">
                      <ahyp:hlinkClr xmlns:ahyp="http://schemas.microsoft.com/office/drawing/2018/hyperlinkcolor" val="tx"/>
                    </a:ext>
                  </a:extLst>
                </a:hlinkClick>
              </a:rPr>
              <a:t>Power Automate</a:t>
            </a:r>
            <a:endParaRPr kumimoji="0" lang="en-US" sz="2000" b="0" i="0" u="none" strike="noStrike" kern="1200" cap="none" spc="0" normalizeH="0" baseline="0" noProof="0" dirty="0">
              <a:ln>
                <a:noFill/>
              </a:ln>
              <a:solidFill>
                <a:srgbClr val="243A5E"/>
              </a:solidFill>
              <a:effectLst/>
              <a:uLnTx/>
              <a:uFillTx/>
              <a:latin typeface="Segoe UI Semibold"/>
              <a:ea typeface="+mn-ea"/>
              <a:cs typeface="Segoe UI Light" panose="020B0502040204020203" pitchFamily="34" charset="0"/>
            </a:endParaRPr>
          </a:p>
          <a:p>
            <a:pPr marL="0" marR="0" lvl="0" indent="0" algn="ctr" defTabSz="914367" rtl="0" eaLnBrk="1" fontAlgn="auto" latinLnBrk="0" hangingPunct="1">
              <a:lnSpc>
                <a:spcPct val="100000"/>
              </a:lnSpc>
              <a:spcBef>
                <a:spcPts val="0"/>
              </a:spcBef>
              <a:spcAft>
                <a:spcPts val="1200"/>
              </a:spcAft>
              <a:buClrTx/>
              <a:buSzTx/>
              <a:buFontTx/>
              <a:buNone/>
              <a:tabLst/>
              <a:defRPr/>
            </a:pPr>
            <a:endParaRPr kumimoji="0" lang="en-US" sz="300" b="1" i="0" u="none" strike="noStrike" kern="1200" cap="none" spc="0" normalizeH="0" baseline="0" noProof="0" dirty="0">
              <a:ln>
                <a:noFill/>
              </a:ln>
              <a:gradFill>
                <a:gsLst>
                  <a:gs pos="0">
                    <a:srgbClr val="243A5E"/>
                  </a:gs>
                  <a:gs pos="100000">
                    <a:srgbClr val="243A5E"/>
                  </a:gs>
                </a:gsLst>
                <a:lin ang="5400000" scaled="1"/>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https://aka.ms/PowerApps_AIBuilder</a:t>
            </a:r>
          </a:p>
          <a:p>
            <a:pPr marL="0" marR="0" lvl="0" indent="0" algn="ctr" defTabSz="914367"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https://aka.ms/Flow_AIBuilder</a:t>
            </a:r>
          </a:p>
          <a:p>
            <a:pPr marL="0" marR="0" lvl="0" indent="0" algn="ctr" defTabSz="914367"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https://docs.microsoft.com/en-us/ai-builder/learn-ai-builder</a:t>
            </a:r>
          </a:p>
        </p:txBody>
      </p:sp>
      <p:sp>
        <p:nvSpPr>
          <p:cNvPr id="10" name="Oval 9">
            <a:extLst>
              <a:ext uri="{FF2B5EF4-FFF2-40B4-BE49-F238E27FC236}">
                <a16:creationId xmlns:a16="http://schemas.microsoft.com/office/drawing/2014/main" id="{749B98E9-87A1-40F0-92D5-19A004B95C24}"/>
              </a:ext>
            </a:extLst>
          </p:cNvPr>
          <p:cNvSpPr/>
          <p:nvPr/>
        </p:nvSpPr>
        <p:spPr bwMode="auto">
          <a:xfrm>
            <a:off x="1723034" y="2104822"/>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F09A7809-B1F0-4CD9-81BB-85FD837FCE77}"/>
              </a:ext>
            </a:extLst>
          </p:cNvPr>
          <p:cNvSpPr/>
          <p:nvPr/>
        </p:nvSpPr>
        <p:spPr bwMode="auto">
          <a:xfrm>
            <a:off x="9193975" y="2104822"/>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E8D8274C-BDCC-487F-B09C-03D1D114B7BE}"/>
              </a:ext>
            </a:extLst>
          </p:cNvPr>
          <p:cNvSpPr/>
          <p:nvPr/>
        </p:nvSpPr>
        <p:spPr bwMode="auto">
          <a:xfrm>
            <a:off x="5566247" y="2104822"/>
            <a:ext cx="1554480" cy="1554480"/>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396483AF-3F4D-479D-8A00-25ACFBC81380}"/>
              </a:ext>
            </a:extLst>
          </p:cNvPr>
          <p:cNvPicPr>
            <a:picLocks noChangeAspect="1"/>
          </p:cNvPicPr>
          <p:nvPr/>
        </p:nvPicPr>
        <p:blipFill>
          <a:blip r:embed="rId9">
            <a:duotone>
              <a:prstClr val="black"/>
              <a:schemeClr val="tx2">
                <a:tint val="45000"/>
                <a:satMod val="400000"/>
              </a:schemeClr>
            </a:duotone>
          </a:blip>
          <a:stretch>
            <a:fillRect/>
          </a:stretch>
        </p:blipFill>
        <p:spPr>
          <a:xfrm>
            <a:off x="5944263" y="2482838"/>
            <a:ext cx="798448" cy="798448"/>
          </a:xfrm>
          <a:prstGeom prst="rect">
            <a:avLst/>
          </a:prstGeom>
        </p:spPr>
      </p:pic>
      <p:pic>
        <p:nvPicPr>
          <p:cNvPr id="40" name="Picture 39">
            <a:extLst>
              <a:ext uri="{FF2B5EF4-FFF2-40B4-BE49-F238E27FC236}">
                <a16:creationId xmlns:a16="http://schemas.microsoft.com/office/drawing/2014/main" id="{15FB0317-966A-49A8-9541-9BB473748F3F}"/>
              </a:ext>
            </a:extLst>
          </p:cNvPr>
          <p:cNvPicPr>
            <a:picLocks noChangeAspect="1"/>
          </p:cNvPicPr>
          <p:nvPr/>
        </p:nvPicPr>
        <p:blipFill>
          <a:blip r:embed="rId10">
            <a:grayscl/>
          </a:blip>
          <a:stretch>
            <a:fillRect/>
          </a:stretch>
        </p:blipFill>
        <p:spPr>
          <a:xfrm>
            <a:off x="9632920" y="2543767"/>
            <a:ext cx="676590" cy="676590"/>
          </a:xfrm>
          <a:prstGeom prst="rect">
            <a:avLst/>
          </a:prstGeom>
        </p:spPr>
      </p:pic>
      <p:pic>
        <p:nvPicPr>
          <p:cNvPr id="41" name="Picture 40">
            <a:extLst>
              <a:ext uri="{FF2B5EF4-FFF2-40B4-BE49-F238E27FC236}">
                <a16:creationId xmlns:a16="http://schemas.microsoft.com/office/drawing/2014/main" id="{14218CB4-6BF8-4EA2-8A83-803D237EC433}"/>
              </a:ext>
            </a:extLst>
          </p:cNvPr>
          <p:cNvPicPr>
            <a:picLocks noChangeAspect="1"/>
          </p:cNvPicPr>
          <p:nvPr/>
        </p:nvPicPr>
        <p:blipFill>
          <a:blip r:embed="rId11"/>
          <a:stretch>
            <a:fillRect/>
          </a:stretch>
        </p:blipFill>
        <p:spPr>
          <a:xfrm>
            <a:off x="2161979" y="2543767"/>
            <a:ext cx="676590" cy="676590"/>
          </a:xfrm>
          <a:prstGeom prst="rect">
            <a:avLst/>
          </a:prstGeom>
        </p:spPr>
      </p:pic>
    </p:spTree>
    <p:extLst>
      <p:ext uri="{BB962C8B-B14F-4D97-AF65-F5344CB8AC3E}">
        <p14:creationId xmlns:p14="http://schemas.microsoft.com/office/powerpoint/2010/main" val="18068191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F75237DC-6723-405C-988E-591CCB5FF788}"/>
              </a:ext>
            </a:extLst>
          </p:cNvPr>
          <p:cNvSpPr>
            <a:spLocks noGrp="1"/>
          </p:cNvSpPr>
          <p:nvPr>
            <p:ph type="title"/>
          </p:nvPr>
        </p:nvSpPr>
        <p:spPr>
          <a:xfrm>
            <a:off x="269239" y="43053"/>
            <a:ext cx="11655840" cy="567136"/>
          </a:xfrm>
        </p:spPr>
        <p:txBody>
          <a:bodyPr/>
          <a:lstStyle/>
          <a:p>
            <a:r>
              <a:rPr lang="en-US"/>
              <a:t>AI Builder success rate</a:t>
            </a:r>
          </a:p>
        </p:txBody>
      </p:sp>
      <p:sp>
        <p:nvSpPr>
          <p:cNvPr id="5" name="Rectangle 4">
            <a:extLst>
              <a:ext uri="{FF2B5EF4-FFF2-40B4-BE49-F238E27FC236}">
                <a16:creationId xmlns:a16="http://schemas.microsoft.com/office/drawing/2014/main" id="{FA2DACAE-AA1B-4851-935F-EDB0707F21D0}"/>
              </a:ext>
            </a:extLst>
          </p:cNvPr>
          <p:cNvSpPr/>
          <p:nvPr/>
        </p:nvSpPr>
        <p:spPr bwMode="auto">
          <a:xfrm>
            <a:off x="0" y="0"/>
            <a:ext cx="12192000" cy="938300"/>
          </a:xfrm>
          <a:prstGeom prst="rect">
            <a:avLst/>
          </a:prstGeom>
          <a:solidFill>
            <a:srgbClr val="243A5E"/>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E199C50A-1CDD-4E33-845E-078D80DBB8B0}"/>
              </a:ext>
            </a:extLst>
          </p:cNvPr>
          <p:cNvSpPr txBox="1">
            <a:spLocks/>
          </p:cNvSpPr>
          <p:nvPr/>
        </p:nvSpPr>
        <p:spPr>
          <a:xfrm>
            <a:off x="349724" y="222929"/>
            <a:ext cx="377660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FFFFFF"/>
                </a:solidFill>
                <a:effectLst/>
                <a:uLnTx/>
                <a:uFillTx/>
                <a:latin typeface="Segoe UI Semibold"/>
                <a:ea typeface="+mn-ea"/>
                <a:cs typeface="Segoe UI"/>
              </a:rPr>
              <a:t>Forms Processing</a:t>
            </a:r>
          </a:p>
        </p:txBody>
      </p:sp>
      <p:sp>
        <p:nvSpPr>
          <p:cNvPr id="7" name="Rectangle 6">
            <a:extLst>
              <a:ext uri="{FF2B5EF4-FFF2-40B4-BE49-F238E27FC236}">
                <a16:creationId xmlns:a16="http://schemas.microsoft.com/office/drawing/2014/main" id="{C72BF76B-17CC-4154-A9B9-47C4CE5EA52E}"/>
              </a:ext>
            </a:extLst>
          </p:cNvPr>
          <p:cNvSpPr/>
          <p:nvPr/>
        </p:nvSpPr>
        <p:spPr bwMode="auto">
          <a:xfrm>
            <a:off x="443411" y="1345792"/>
            <a:ext cx="5327298" cy="2520000"/>
          </a:xfrm>
          <a:prstGeom prst="rect">
            <a:avLst/>
          </a:prstGeom>
          <a:solidFill>
            <a:schemeClr val="bg1"/>
          </a:solidFill>
          <a:ln>
            <a:noFill/>
            <a:headEnd type="none" w="med" len="med"/>
            <a:tailEnd type="none" w="med" len="med"/>
          </a:ln>
          <a:effectLst>
            <a:outerShdw blurRad="63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0000" tIns="270000" rIns="270000" bIns="270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000"/>
              </a:spcAft>
              <a:buClrTx/>
              <a:buSzTx/>
              <a:buFontTx/>
              <a:buNone/>
              <a:tabLst/>
              <a:defRPr/>
            </a:pPr>
            <a:r>
              <a:rPr kumimoji="0" lang="en-US" sz="1800" b="1"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rPr>
              <a:t>What we’ve heard</a:t>
            </a:r>
          </a:p>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Lack of clarity on document and size limitations</a:t>
            </a:r>
          </a:p>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Unsure why training failed and what to do next</a:t>
            </a:r>
          </a:p>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Handwriting support</a:t>
            </a:r>
          </a:p>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No ability to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Light" panose="020B0502040204020203" pitchFamily="34" charset="0"/>
              </a:rPr>
              <a:t>manually influence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the model for fields that haven’t been automatically detected</a:t>
            </a:r>
            <a:r>
              <a:rPr kumimoji="0" lang="en-US" sz="1600" b="1" i="0" u="none" strike="noStrike" kern="1200" cap="none" spc="0" normalizeH="0" baseline="0" noProof="0" dirty="0">
                <a:ln>
                  <a:noFill/>
                </a:ln>
                <a:solidFill>
                  <a:srgbClr val="000000">
                    <a:lumMod val="75000"/>
                    <a:lumOff val="25000"/>
                  </a:srgbClr>
                </a:solidFill>
                <a:effectLst/>
                <a:uLnTx/>
                <a:uFillTx/>
                <a:latin typeface="Segoe UI Light" panose="020B0502040204020203" pitchFamily="34" charset="0"/>
                <a:ea typeface="Segoe UI" pitchFamily="34" charset="0"/>
                <a:cs typeface="Segoe UI Light" panose="020B0502040204020203" pitchFamily="34" charset="0"/>
              </a:rPr>
              <a:t> </a:t>
            </a:r>
          </a:p>
        </p:txBody>
      </p:sp>
      <p:sp>
        <p:nvSpPr>
          <p:cNvPr id="11" name="Rectangle 10">
            <a:extLst>
              <a:ext uri="{FF2B5EF4-FFF2-40B4-BE49-F238E27FC236}">
                <a16:creationId xmlns:a16="http://schemas.microsoft.com/office/drawing/2014/main" id="{4476A13A-5125-48A1-9AE5-6DE91ABD84D1}"/>
              </a:ext>
            </a:extLst>
          </p:cNvPr>
          <p:cNvSpPr/>
          <p:nvPr/>
        </p:nvSpPr>
        <p:spPr bwMode="auto">
          <a:xfrm>
            <a:off x="443411" y="4336977"/>
            <a:ext cx="3466738" cy="4624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08000" rIns="180000" bIns="10800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Segoe UI Semibold"/>
                <a:ea typeface="+mn-ea"/>
                <a:cs typeface="+mn-cs"/>
              </a:rPr>
              <a:t>Q4 CY19</a:t>
            </a:r>
          </a:p>
        </p:txBody>
      </p:sp>
      <p:sp>
        <p:nvSpPr>
          <p:cNvPr id="12" name="TextBox 11">
            <a:extLst>
              <a:ext uri="{FF2B5EF4-FFF2-40B4-BE49-F238E27FC236}">
                <a16:creationId xmlns:a16="http://schemas.microsoft.com/office/drawing/2014/main" id="{CE9A6E9F-B979-489E-9429-9D77F6D9B2B4}"/>
              </a:ext>
            </a:extLst>
          </p:cNvPr>
          <p:cNvSpPr txBox="1"/>
          <p:nvPr/>
        </p:nvSpPr>
        <p:spPr>
          <a:xfrm>
            <a:off x="583473" y="4352759"/>
            <a:ext cx="6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ED31F0CF-1955-4218-AD3D-CAA3A33DBCC9}"/>
              </a:ext>
            </a:extLst>
          </p:cNvPr>
          <p:cNvGrpSpPr/>
          <p:nvPr/>
        </p:nvGrpSpPr>
        <p:grpSpPr>
          <a:xfrm>
            <a:off x="10921012" y="168974"/>
            <a:ext cx="1001749" cy="600352"/>
            <a:chOff x="11019465" y="60190"/>
            <a:chExt cx="1001749" cy="600352"/>
          </a:xfrm>
        </p:grpSpPr>
        <p:sp>
          <p:nvSpPr>
            <p:cNvPr id="2" name="Rectangle 1">
              <a:extLst>
                <a:ext uri="{FF2B5EF4-FFF2-40B4-BE49-F238E27FC236}">
                  <a16:creationId xmlns:a16="http://schemas.microsoft.com/office/drawing/2014/main" id="{218D5C9E-3C20-4A2F-9133-2BCB36334F3D}"/>
                </a:ext>
              </a:extLst>
            </p:cNvPr>
            <p:cNvSpPr/>
            <p:nvPr/>
          </p:nvSpPr>
          <p:spPr>
            <a:xfrm>
              <a:off x="11019465" y="60190"/>
              <a:ext cx="1001749" cy="369332"/>
            </a:xfrm>
            <a:prstGeom prst="rect">
              <a:avLst/>
            </a:prstGeom>
          </p:spPr>
          <p:txBody>
            <a:bodyPr wrap="non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a:rPr>
                <a:t>Preview</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7" name="Rectangle 16">
              <a:extLst>
                <a:ext uri="{FF2B5EF4-FFF2-40B4-BE49-F238E27FC236}">
                  <a16:creationId xmlns:a16="http://schemas.microsoft.com/office/drawing/2014/main" id="{3B52320D-805E-4733-8030-68508F3BBB20}"/>
                </a:ext>
              </a:extLst>
            </p:cNvPr>
            <p:cNvSpPr/>
            <p:nvPr/>
          </p:nvSpPr>
          <p:spPr>
            <a:xfrm>
              <a:off x="11029505" y="398932"/>
              <a:ext cx="976549" cy="261610"/>
            </a:xfrm>
            <a:prstGeom prst="rect">
              <a:avLst/>
            </a:prstGeom>
          </p:spPr>
          <p:txBody>
            <a:bodyPr wrap="non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a:rPr>
                <a:t>GA: Q1 CY20</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8" name="Rectangle 17">
            <a:extLst>
              <a:ext uri="{FF2B5EF4-FFF2-40B4-BE49-F238E27FC236}">
                <a16:creationId xmlns:a16="http://schemas.microsoft.com/office/drawing/2014/main" id="{7413D2E0-05BD-441D-A357-DB37B250A6BA}"/>
              </a:ext>
            </a:extLst>
          </p:cNvPr>
          <p:cNvSpPr/>
          <p:nvPr/>
        </p:nvSpPr>
        <p:spPr>
          <a:xfrm>
            <a:off x="443411" y="4931369"/>
            <a:ext cx="3466738" cy="648896"/>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Support for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Light" panose="020B0502040204020203" pitchFamily="34" charset="0"/>
              </a:rPr>
              <a:t>larger file</a:t>
            </a:r>
            <a:r>
              <a:rPr kumimoji="0" lang="en-US" sz="16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Light" panose="020B0502040204020203" pitchFamily="34" charset="0"/>
              </a:rPr>
              <a:t>sizes</a:t>
            </a: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endParaRPr>
          </a:p>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Support for TIFF files</a:t>
            </a:r>
          </a:p>
        </p:txBody>
      </p:sp>
      <p:sp>
        <p:nvSpPr>
          <p:cNvPr id="19" name="Rectangle 18">
            <a:extLst>
              <a:ext uri="{FF2B5EF4-FFF2-40B4-BE49-F238E27FC236}">
                <a16:creationId xmlns:a16="http://schemas.microsoft.com/office/drawing/2014/main" id="{467E2AAD-E2C1-48E1-9A98-9A1AA61EEA0F}"/>
              </a:ext>
            </a:extLst>
          </p:cNvPr>
          <p:cNvSpPr/>
          <p:nvPr/>
        </p:nvSpPr>
        <p:spPr>
          <a:xfrm>
            <a:off x="4362630" y="4931369"/>
            <a:ext cx="3466737" cy="584775"/>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Light" panose="020B0502040204020203" pitchFamily="34" charset="0"/>
              </a:rPr>
              <a:t>Manually tag fields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not automatically detected</a:t>
            </a:r>
          </a:p>
        </p:txBody>
      </p:sp>
      <p:sp>
        <p:nvSpPr>
          <p:cNvPr id="21" name="Rectangle 20">
            <a:extLst>
              <a:ext uri="{FF2B5EF4-FFF2-40B4-BE49-F238E27FC236}">
                <a16:creationId xmlns:a16="http://schemas.microsoft.com/office/drawing/2014/main" id="{2F8C30D1-6BC3-4B5D-9201-23F86029DAC1}"/>
              </a:ext>
            </a:extLst>
          </p:cNvPr>
          <p:cNvSpPr/>
          <p:nvPr/>
        </p:nvSpPr>
        <p:spPr>
          <a:xfrm>
            <a:off x="8281848" y="4935520"/>
            <a:ext cx="3466737" cy="1205458"/>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Combo box detection</a:t>
            </a:r>
          </a:p>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Specialized model (e.g. invoices)</a:t>
            </a:r>
          </a:p>
          <a:p>
            <a:pPr marL="342900" marR="0" lvl="0" indent="-342900" algn="l" defTabSz="914367"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Multiple document types in one model</a:t>
            </a:r>
          </a:p>
        </p:txBody>
      </p:sp>
      <p:sp>
        <p:nvSpPr>
          <p:cNvPr id="22" name="Rectangle 21">
            <a:extLst>
              <a:ext uri="{FF2B5EF4-FFF2-40B4-BE49-F238E27FC236}">
                <a16:creationId xmlns:a16="http://schemas.microsoft.com/office/drawing/2014/main" id="{BF448B9F-E7E9-4F31-9257-89AD2400D4B0}"/>
              </a:ext>
            </a:extLst>
          </p:cNvPr>
          <p:cNvSpPr/>
          <p:nvPr/>
        </p:nvSpPr>
        <p:spPr bwMode="auto">
          <a:xfrm>
            <a:off x="4362631" y="4336977"/>
            <a:ext cx="3466738" cy="4624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08000" rIns="180000" bIns="10800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Segoe UI Semibold"/>
                <a:ea typeface="+mn-ea"/>
                <a:cs typeface="+mn-cs"/>
              </a:rPr>
              <a:t>Q1 CY20</a:t>
            </a:r>
          </a:p>
        </p:txBody>
      </p:sp>
      <p:sp>
        <p:nvSpPr>
          <p:cNvPr id="23" name="Rectangle 22">
            <a:extLst>
              <a:ext uri="{FF2B5EF4-FFF2-40B4-BE49-F238E27FC236}">
                <a16:creationId xmlns:a16="http://schemas.microsoft.com/office/drawing/2014/main" id="{132F4AB7-A5EC-472A-A5F3-0E2AB4A41CBA}"/>
              </a:ext>
            </a:extLst>
          </p:cNvPr>
          <p:cNvSpPr/>
          <p:nvPr/>
        </p:nvSpPr>
        <p:spPr bwMode="auto">
          <a:xfrm>
            <a:off x="8281851" y="4336977"/>
            <a:ext cx="3466738" cy="4624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08000" rIns="180000" bIns="10800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Segoe UI Semibold"/>
                <a:ea typeface="+mn-ea"/>
                <a:cs typeface="+mn-cs"/>
              </a:rPr>
              <a:t>Ideas</a:t>
            </a:r>
          </a:p>
        </p:txBody>
      </p:sp>
      <p:sp>
        <p:nvSpPr>
          <p:cNvPr id="24" name="Rectangle 23">
            <a:extLst>
              <a:ext uri="{FF2B5EF4-FFF2-40B4-BE49-F238E27FC236}">
                <a16:creationId xmlns:a16="http://schemas.microsoft.com/office/drawing/2014/main" id="{BD742453-F471-4C4D-BF8D-D86BD097AF0D}"/>
              </a:ext>
            </a:extLst>
          </p:cNvPr>
          <p:cNvSpPr/>
          <p:nvPr/>
        </p:nvSpPr>
        <p:spPr bwMode="auto">
          <a:xfrm>
            <a:off x="6421286" y="1342335"/>
            <a:ext cx="5327298" cy="2520000"/>
          </a:xfrm>
          <a:prstGeom prst="rect">
            <a:avLst/>
          </a:prstGeom>
          <a:solidFill>
            <a:schemeClr val="bg1"/>
          </a:solidFill>
          <a:ln>
            <a:noFill/>
            <a:headEnd type="none" w="med" len="med"/>
            <a:tailEnd type="none" w="med" len="med"/>
          </a:ln>
          <a:effectLst>
            <a:outerShdw blurRad="63500" sx="102000" sy="102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0000" tIns="270000" rIns="270000" bIns="270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000"/>
              </a:spcAft>
              <a:buClrTx/>
              <a:buSzTx/>
              <a:buFontTx/>
              <a:buNone/>
              <a:tabLst/>
              <a:defRPr/>
            </a:pPr>
            <a:r>
              <a:rPr kumimoji="0" lang="en-US" sz="1800" b="1"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rPr>
              <a:t>Recent updates</a:t>
            </a:r>
          </a:p>
          <a:p>
            <a:pPr marL="342900" marR="0" lvl="0" indent="-342900" algn="l" defTabSz="914367" rtl="0" eaLnBrk="1" fontAlgn="auto" latinLnBrk="0" hangingPunct="1">
              <a:lnSpc>
                <a:spcPct val="100000"/>
              </a:lnSpc>
              <a:spcBef>
                <a:spcPts val="0"/>
              </a:spcBef>
              <a:spcAft>
                <a:spcPts val="500"/>
              </a:spcAft>
              <a:buClr>
                <a:srgbClr val="00B050"/>
              </a:buClr>
              <a:buSzTx/>
              <a:buFont typeface="Wingdings" panose="05000000000000000000" pitchFamily="2" charset="2"/>
              <a:buChar char="ü"/>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Improved explanation of documents types and limits</a:t>
            </a:r>
          </a:p>
          <a:p>
            <a:pPr marL="342900" marR="0" lvl="0" indent="-342900" algn="l" defTabSz="914367" rtl="0" eaLnBrk="1" fontAlgn="auto" latinLnBrk="0" hangingPunct="1">
              <a:lnSpc>
                <a:spcPct val="100000"/>
              </a:lnSpc>
              <a:spcBef>
                <a:spcPts val="0"/>
              </a:spcBef>
              <a:spcAft>
                <a:spcPts val="500"/>
              </a:spcAft>
              <a:buClr>
                <a:srgbClr val="00B050"/>
              </a:buClr>
              <a:buSzTx/>
              <a:buFont typeface="Wingdings" panose="05000000000000000000" pitchFamily="2" charset="2"/>
              <a:buChar char="ü"/>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Improved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Light" panose="020B0502040204020203" pitchFamily="34" charset="0"/>
              </a:rPr>
              <a:t>error management</a:t>
            </a:r>
          </a:p>
          <a:p>
            <a:pPr marL="342900" marR="0" lvl="0" indent="-342900" algn="l" defTabSz="914367" rtl="0" eaLnBrk="1" fontAlgn="auto" latinLnBrk="0" hangingPunct="1">
              <a:lnSpc>
                <a:spcPct val="100000"/>
              </a:lnSpc>
              <a:spcBef>
                <a:spcPts val="0"/>
              </a:spcBef>
              <a:spcAft>
                <a:spcPts val="500"/>
              </a:spcAft>
              <a:buClr>
                <a:srgbClr val="00B050"/>
              </a:buClr>
              <a:buSzTx/>
              <a:buFont typeface="Wingdings" panose="05000000000000000000" pitchFamily="2" charset="2"/>
              <a:buChar char="ü"/>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panose="020B0502040204020203" pitchFamily="34" charset="0"/>
                <a:ea typeface="+mn-ea"/>
                <a:cs typeface="Segoe UI Light" panose="020B0502040204020203" pitchFamily="34" charset="0"/>
              </a:rPr>
              <a:t>Support for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Segoe UI Light" panose="020B0502040204020203" pitchFamily="34" charset="0"/>
              </a:rPr>
              <a:t>handwritten text</a:t>
            </a:r>
          </a:p>
        </p:txBody>
      </p:sp>
    </p:spTree>
    <p:extLst>
      <p:ext uri="{BB962C8B-B14F-4D97-AF65-F5344CB8AC3E}">
        <p14:creationId xmlns:p14="http://schemas.microsoft.com/office/powerpoint/2010/main" val="31989128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idx="4294967295"/>
          </p:nvPr>
        </p:nvSpPr>
        <p:spPr>
          <a:xfrm>
            <a:off x="3262746" y="2924246"/>
            <a:ext cx="5666509" cy="504754"/>
          </a:xfrm>
        </p:spPr>
        <p:txBody>
          <a:bodyPr>
            <a:noAutofit/>
          </a:bodyPr>
          <a:lstStyle/>
          <a:p>
            <a:r>
              <a:rPr lang="es-ES" sz="6600" dirty="0">
                <a:solidFill>
                  <a:srgbClr val="002060"/>
                </a:solidFill>
                <a:latin typeface="Quicksand"/>
              </a:rPr>
              <a:t>Any Questions?</a:t>
            </a:r>
          </a:p>
        </p:txBody>
      </p:sp>
    </p:spTree>
    <p:extLst>
      <p:ext uri="{BB962C8B-B14F-4D97-AF65-F5344CB8AC3E}">
        <p14:creationId xmlns:p14="http://schemas.microsoft.com/office/powerpoint/2010/main" val="94913909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pattFill prst="pct40">
          <a:fgClr>
            <a:schemeClr val="bg1"/>
          </a:fgClr>
          <a:bgClr>
            <a:schemeClr val="bg1"/>
          </a:bgClr>
        </a:pattFill>
        <a:effectLst/>
      </p:bgPr>
    </p:bg>
    <p:spTree>
      <p:nvGrpSpPr>
        <p:cNvPr id="1" name=""/>
        <p:cNvGrpSpPr/>
        <p:nvPr/>
      </p:nvGrpSpPr>
      <p:grpSpPr>
        <a:xfrm>
          <a:off x="0" y="0"/>
          <a:ext cx="0" cy="0"/>
          <a:chOff x="0" y="0"/>
          <a:chExt cx="0" cy="0"/>
        </a:xfrm>
      </p:grpSpPr>
      <p:pic>
        <p:nvPicPr>
          <p:cNvPr id="4" name="Picture 3" descr="A vase of flowers on a table&#10;&#10;Description automatically generated">
            <a:extLst>
              <a:ext uri="{FF2B5EF4-FFF2-40B4-BE49-F238E27FC236}">
                <a16:creationId xmlns:a16="http://schemas.microsoft.com/office/drawing/2014/main" id="{1C1D28D9-F095-4A43-AF93-324E2C88C116}"/>
              </a:ext>
            </a:extLst>
          </p:cNvPr>
          <p:cNvPicPr>
            <a:picLocks noChangeAspect="1"/>
          </p:cNvPicPr>
          <p:nvPr/>
        </p:nvPicPr>
        <p:blipFill rotWithShape="1">
          <a:blip r:embed="rId2">
            <a:extLst>
              <a:ext uri="{28A0092B-C50C-407E-A947-70E740481C1C}">
                <a14:useLocalDpi xmlns:a14="http://schemas.microsoft.com/office/drawing/2010/main" val="0"/>
              </a:ext>
            </a:extLst>
          </a:blip>
          <a:srcRect r="-5" b="14573"/>
          <a:stretch/>
        </p:blipFill>
        <p:spPr>
          <a:xfrm>
            <a:off x="20" y="10"/>
            <a:ext cx="2970445" cy="3383269"/>
          </a:xfrm>
          <a:prstGeom prst="rect">
            <a:avLst/>
          </a:prstGeom>
          <a:ln>
            <a:noFill/>
          </a:ln>
          <a:effectLst>
            <a:softEdge rad="112500"/>
          </a:effectLst>
        </p:spPr>
      </p:pic>
      <p:pic>
        <p:nvPicPr>
          <p:cNvPr id="110" name="Picture 109" descr="A picture containing person, game, indoor, man&#10;&#10;Description automatically generated">
            <a:extLst>
              <a:ext uri="{FF2B5EF4-FFF2-40B4-BE49-F238E27FC236}">
                <a16:creationId xmlns:a16="http://schemas.microsoft.com/office/drawing/2014/main" id="{8DFEC507-DDB6-4853-8EFF-7048D98D43A7}"/>
              </a:ext>
            </a:extLst>
          </p:cNvPr>
          <p:cNvPicPr>
            <a:picLocks noChangeAspect="1"/>
          </p:cNvPicPr>
          <p:nvPr/>
        </p:nvPicPr>
        <p:blipFill rotWithShape="1">
          <a:blip r:embed="rId3">
            <a:extLst>
              <a:ext uri="{28A0092B-C50C-407E-A947-70E740481C1C}">
                <a14:useLocalDpi xmlns:a14="http://schemas.microsoft.com/office/drawing/2010/main" val="0"/>
              </a:ext>
            </a:extLst>
          </a:blip>
          <a:srcRect t="6259" r="5" b="8322"/>
          <a:stretch/>
        </p:blipFill>
        <p:spPr>
          <a:xfrm>
            <a:off x="2687971" y="-91433"/>
            <a:ext cx="2970465" cy="3383268"/>
          </a:xfrm>
          <a:prstGeom prst="rect">
            <a:avLst/>
          </a:prstGeom>
          <a:ln>
            <a:noFill/>
          </a:ln>
          <a:effectLst>
            <a:softEdge rad="112500"/>
          </a:effectLst>
        </p:spPr>
      </p:pic>
      <p:pic>
        <p:nvPicPr>
          <p:cNvPr id="111" name="Picture 110" descr="A group of people in a room&#10;&#10;Description automatically generated">
            <a:extLst>
              <a:ext uri="{FF2B5EF4-FFF2-40B4-BE49-F238E27FC236}">
                <a16:creationId xmlns:a16="http://schemas.microsoft.com/office/drawing/2014/main" id="{12C7FF0E-D0D2-4612-912F-087DA40923D1}"/>
              </a:ext>
            </a:extLst>
          </p:cNvPr>
          <p:cNvPicPr>
            <a:picLocks noChangeAspect="1"/>
          </p:cNvPicPr>
          <p:nvPr/>
        </p:nvPicPr>
        <p:blipFill rotWithShape="1">
          <a:blip r:embed="rId4">
            <a:extLst>
              <a:ext uri="{28A0092B-C50C-407E-A947-70E740481C1C}">
                <a14:useLocalDpi xmlns:a14="http://schemas.microsoft.com/office/drawing/2010/main" val="0"/>
              </a:ext>
            </a:extLst>
          </a:blip>
          <a:srcRect t="492" r="-1" b="-1"/>
          <a:stretch/>
        </p:blipFill>
        <p:spPr>
          <a:xfrm>
            <a:off x="108937" y="3402771"/>
            <a:ext cx="5899522" cy="3302165"/>
          </a:xfrm>
          <a:prstGeom prst="rect">
            <a:avLst/>
          </a:prstGeom>
          <a:ln>
            <a:noFill/>
          </a:ln>
          <a:effectLst>
            <a:softEdge rad="112500"/>
          </a:effectLst>
        </p:spPr>
      </p:pic>
      <p:sp>
        <p:nvSpPr>
          <p:cNvPr id="2" name="Title 1">
            <a:extLst>
              <a:ext uri="{FF2B5EF4-FFF2-40B4-BE49-F238E27FC236}">
                <a16:creationId xmlns:a16="http://schemas.microsoft.com/office/drawing/2014/main" id="{FF4C166E-39DF-4A25-B9CF-716E5820E552}"/>
              </a:ext>
            </a:extLst>
          </p:cNvPr>
          <p:cNvSpPr>
            <a:spLocks noGrp="1"/>
          </p:cNvSpPr>
          <p:nvPr>
            <p:ph type="title"/>
          </p:nvPr>
        </p:nvSpPr>
        <p:spPr>
          <a:xfrm>
            <a:off x="6128382" y="4639361"/>
            <a:ext cx="5899522" cy="1512864"/>
          </a:xfrm>
        </p:spPr>
        <p:txBody>
          <a:bodyPr vert="horz" lIns="91440" tIns="45720" rIns="91440" bIns="45720" rtlCol="0">
            <a:noAutofit/>
          </a:bodyPr>
          <a:lstStyle/>
          <a:p>
            <a:r>
              <a:rPr lang="en-US" sz="2400" kern="1200" dirty="0">
                <a:solidFill>
                  <a:srgbClr val="FFFFFF"/>
                </a:solidFill>
                <a:latin typeface="+mj-lt"/>
                <a:ea typeface="+mj-ea"/>
                <a:cs typeface="+mj-cs"/>
              </a:rPr>
              <a:t>Delivered session on AI builder capability at the Global Power Platform Bootcamp, Microsoft, Bangalore 2020. </a:t>
            </a:r>
          </a:p>
        </p:txBody>
      </p:sp>
      <p:sp>
        <p:nvSpPr>
          <p:cNvPr id="3" name="Content Placeholder 2">
            <a:extLst>
              <a:ext uri="{FF2B5EF4-FFF2-40B4-BE49-F238E27FC236}">
                <a16:creationId xmlns:a16="http://schemas.microsoft.com/office/drawing/2014/main" id="{CD494383-0192-465E-924A-DC8C04F3E64D}"/>
              </a:ext>
            </a:extLst>
          </p:cNvPr>
          <p:cNvSpPr>
            <a:spLocks noGrp="1"/>
          </p:cNvSpPr>
          <p:nvPr>
            <p:ph idx="1"/>
          </p:nvPr>
        </p:nvSpPr>
        <p:spPr>
          <a:xfrm>
            <a:off x="6095999" y="6152225"/>
            <a:ext cx="6016747" cy="639372"/>
          </a:xfrm>
        </p:spPr>
        <p:txBody>
          <a:bodyPr vert="horz" lIns="91440" tIns="45720" rIns="91440" bIns="45720" rtlCol="0">
            <a:normAutofit/>
          </a:bodyPr>
          <a:lstStyle/>
          <a:p>
            <a:pPr marL="0" indent="0">
              <a:buNone/>
            </a:pPr>
            <a:r>
              <a:rPr lang="en-US" sz="1800" dirty="0">
                <a:solidFill>
                  <a:srgbClr val="FFFFFF"/>
                </a:solidFill>
              </a:rPr>
              <a:t>A phenomenal event with the massive 300+  PowerAddicts audience, Keep learning in a world that never stops changing! </a:t>
            </a:r>
            <a:endParaRPr lang="en-US" sz="1800" kern="1200" dirty="0">
              <a:solidFill>
                <a:srgbClr val="FFFFFF"/>
              </a:solidFill>
              <a:latin typeface="+mn-lt"/>
              <a:ea typeface="+mn-ea"/>
              <a:cs typeface="+mn-cs"/>
            </a:endParaRPr>
          </a:p>
        </p:txBody>
      </p:sp>
      <p:sp>
        <p:nvSpPr>
          <p:cNvPr id="76" name="Content Placeholder 2">
            <a:extLst>
              <a:ext uri="{FF2B5EF4-FFF2-40B4-BE49-F238E27FC236}">
                <a16:creationId xmlns:a16="http://schemas.microsoft.com/office/drawing/2014/main" id="{F0CFE24F-EB54-48A3-BE2F-8321C1BF14B8}"/>
              </a:ext>
            </a:extLst>
          </p:cNvPr>
          <p:cNvSpPr txBox="1">
            <a:spLocks/>
          </p:cNvSpPr>
          <p:nvPr/>
        </p:nvSpPr>
        <p:spPr>
          <a:xfrm>
            <a:off x="6237129" y="5186958"/>
            <a:ext cx="5366610" cy="506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0" name="Picture 2" descr="https://www.powerplatformbootcamp.com/LogoBootCamp.png">
            <a:extLst>
              <a:ext uri="{FF2B5EF4-FFF2-40B4-BE49-F238E27FC236}">
                <a16:creationId xmlns:a16="http://schemas.microsoft.com/office/drawing/2014/main" id="{45A513AF-782A-4862-9F72-FB97FDC8673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183543" y="3398660"/>
            <a:ext cx="1283545" cy="13370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drawing&#10;&#10;Description automatically generated">
            <a:extLst>
              <a:ext uri="{FF2B5EF4-FFF2-40B4-BE49-F238E27FC236}">
                <a16:creationId xmlns:a16="http://schemas.microsoft.com/office/drawing/2014/main" id="{4AA22D93-0C90-4FEF-8435-C58A2A715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642172" y="3628622"/>
            <a:ext cx="775071" cy="775071"/>
          </a:xfrm>
          <a:prstGeom prst="rect">
            <a:avLst/>
          </a:prstGeom>
        </p:spPr>
      </p:pic>
      <p:pic>
        <p:nvPicPr>
          <p:cNvPr id="12" name="Picture 11" descr="A drawing of a face&#10;&#10;Description automatically generated">
            <a:extLst>
              <a:ext uri="{FF2B5EF4-FFF2-40B4-BE49-F238E27FC236}">
                <a16:creationId xmlns:a16="http://schemas.microsoft.com/office/drawing/2014/main" id="{63C4A77A-B9C9-48EB-99AA-D8790D65BA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0246519" y="3645057"/>
            <a:ext cx="778184" cy="775071"/>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36FABC38-EDD9-4772-A334-7C9E0096D5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520477" y="3645057"/>
            <a:ext cx="775071" cy="775071"/>
          </a:xfrm>
          <a:prstGeom prst="rect">
            <a:avLst/>
          </a:prstGeom>
        </p:spPr>
      </p:pic>
      <p:pic>
        <p:nvPicPr>
          <p:cNvPr id="14" name="Picture 13" descr="A picture containing drawing, ball&#10;&#10;Description automatically generated">
            <a:extLst>
              <a:ext uri="{FF2B5EF4-FFF2-40B4-BE49-F238E27FC236}">
                <a16:creationId xmlns:a16="http://schemas.microsoft.com/office/drawing/2014/main" id="{A42585AF-BB6F-4738-B43C-9811BCA735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383498" y="3646081"/>
            <a:ext cx="775071" cy="775071"/>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9CAE20FB-C8F7-4D45-91A9-23D216484D74}"/>
              </a:ext>
            </a:extLst>
          </p:cNvPr>
          <p:cNvPicPr>
            <a:picLocks noChangeAspect="1"/>
          </p:cNvPicPr>
          <p:nvPr/>
        </p:nvPicPr>
        <p:blipFill rotWithShape="1">
          <a:blip r:embed="rId10">
            <a:extLst>
              <a:ext uri="{28A0092B-C50C-407E-A947-70E740481C1C}">
                <a14:useLocalDpi xmlns:a14="http://schemas.microsoft.com/office/drawing/2010/main" val="0"/>
              </a:ext>
            </a:extLst>
          </a:blip>
          <a:srcRect t="17583" r="18024"/>
          <a:stretch/>
        </p:blipFill>
        <p:spPr>
          <a:xfrm>
            <a:off x="9525740" y="0"/>
            <a:ext cx="2666260" cy="3574158"/>
          </a:xfrm>
          <a:prstGeom prst="rect">
            <a:avLst/>
          </a:prstGeom>
          <a:ln>
            <a:noFill/>
          </a:ln>
          <a:effectLst>
            <a:softEdge rad="112500"/>
          </a:effectLst>
        </p:spPr>
      </p:pic>
      <p:pic>
        <p:nvPicPr>
          <p:cNvPr id="15" name="Picture 14" descr="A person standing in front of a computer&#10;&#10;Description automatically generated">
            <a:extLst>
              <a:ext uri="{FF2B5EF4-FFF2-40B4-BE49-F238E27FC236}">
                <a16:creationId xmlns:a16="http://schemas.microsoft.com/office/drawing/2014/main" id="{9741A143-DBBD-4530-A08A-5BFA26F5E7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58436" y="-5547"/>
            <a:ext cx="4111144" cy="3408318"/>
          </a:xfrm>
          <a:prstGeom prst="rect">
            <a:avLst/>
          </a:prstGeom>
          <a:ln>
            <a:noFill/>
          </a:ln>
          <a:effectLst>
            <a:softEdge rad="112500"/>
          </a:effectLst>
        </p:spPr>
      </p:pic>
    </p:spTree>
    <p:extLst>
      <p:ext uri="{BB962C8B-B14F-4D97-AF65-F5344CB8AC3E}">
        <p14:creationId xmlns:p14="http://schemas.microsoft.com/office/powerpoint/2010/main" val="127530039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a:xfrm>
            <a:off x="640443" y="2767109"/>
            <a:ext cx="4075714" cy="775597"/>
          </a:xfrm>
        </p:spPr>
        <p:txBody>
          <a:bodyPr/>
          <a:lstStyle/>
          <a:p>
            <a:r>
              <a:rPr lang="es-ES" dirty="0"/>
              <a:t>Closing Notes &amp; Goodies Distribution</a:t>
            </a:r>
          </a:p>
        </p:txBody>
      </p:sp>
    </p:spTree>
    <p:extLst>
      <p:ext uri="{BB962C8B-B14F-4D97-AF65-F5344CB8AC3E}">
        <p14:creationId xmlns:p14="http://schemas.microsoft.com/office/powerpoint/2010/main" val="409521686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oup of people in a room&#10;&#10;Description automatically generated">
            <a:extLst>
              <a:ext uri="{FF2B5EF4-FFF2-40B4-BE49-F238E27FC236}">
                <a16:creationId xmlns:a16="http://schemas.microsoft.com/office/drawing/2014/main" id="{A9C466D6-7418-4DEF-BE8F-82AF7B86E2F0}"/>
              </a:ext>
            </a:extLst>
          </p:cNvPr>
          <p:cNvPicPr>
            <a:picLocks noChangeAspect="1"/>
          </p:cNvPicPr>
          <p:nvPr/>
        </p:nvPicPr>
        <p:blipFill rotWithShape="1">
          <a:blip r:embed="rId2">
            <a:extLst>
              <a:ext uri="{28A0092B-C50C-407E-A947-70E740481C1C}">
                <a14:useLocalDpi xmlns:a14="http://schemas.microsoft.com/office/drawing/2010/main" val="0"/>
              </a:ext>
            </a:extLst>
          </a:blip>
          <a:srcRect t="1545" r="2" b="18103"/>
          <a:stretch/>
        </p:blipFill>
        <p:spPr>
          <a:xfrm>
            <a:off x="2295" y="10"/>
            <a:ext cx="7493441" cy="4515944"/>
          </a:xfrm>
          <a:prstGeom prst="rect">
            <a:avLst/>
          </a:prstGeom>
          <a:ln>
            <a:noFill/>
          </a:ln>
          <a:effectLst>
            <a:outerShdw blurRad="190500" algn="tl" rotWithShape="0">
              <a:srgbClr val="000000">
                <a:alpha val="70000"/>
              </a:srgbClr>
            </a:outerShdw>
          </a:effectLst>
        </p:spPr>
      </p:pic>
      <p:pic>
        <p:nvPicPr>
          <p:cNvPr id="7" name="Picture 6" descr="A group of people in a room&#10;&#10;Description automatically generated">
            <a:extLst>
              <a:ext uri="{FF2B5EF4-FFF2-40B4-BE49-F238E27FC236}">
                <a16:creationId xmlns:a16="http://schemas.microsoft.com/office/drawing/2014/main" id="{1A68520F-850E-4E16-88C9-B04F13C50B6C}"/>
              </a:ext>
            </a:extLst>
          </p:cNvPr>
          <p:cNvPicPr>
            <a:picLocks noChangeAspect="1"/>
          </p:cNvPicPr>
          <p:nvPr/>
        </p:nvPicPr>
        <p:blipFill rotWithShape="1">
          <a:blip r:embed="rId3">
            <a:extLst>
              <a:ext uri="{28A0092B-C50C-407E-A947-70E740481C1C}">
                <a14:useLocalDpi xmlns:a14="http://schemas.microsoft.com/office/drawing/2010/main" val="0"/>
              </a:ext>
            </a:extLst>
          </a:blip>
          <a:srcRect t="10492" r="2" b="26330"/>
          <a:stretch/>
        </p:blipFill>
        <p:spPr>
          <a:xfrm>
            <a:off x="7581163" y="-1"/>
            <a:ext cx="4607118" cy="2183054"/>
          </a:xfrm>
          <a:prstGeom prst="rect">
            <a:avLst/>
          </a:prstGeom>
          <a:ln>
            <a:noFill/>
          </a:ln>
          <a:effectLst>
            <a:outerShdw blurRad="190500" algn="tl" rotWithShape="0">
              <a:srgbClr val="000000">
                <a:alpha val="70000"/>
              </a:srgbClr>
            </a:outerShdw>
          </a:effectLst>
        </p:spPr>
      </p:pic>
      <p:pic>
        <p:nvPicPr>
          <p:cNvPr id="33" name="Picture 32" descr="A crowd of people in a room&#10;&#10;Description automatically generated">
            <a:extLst>
              <a:ext uri="{FF2B5EF4-FFF2-40B4-BE49-F238E27FC236}">
                <a16:creationId xmlns:a16="http://schemas.microsoft.com/office/drawing/2014/main" id="{AD823C2E-B847-4637-BAEA-77293F8E6BE2}"/>
              </a:ext>
            </a:extLst>
          </p:cNvPr>
          <p:cNvPicPr>
            <a:picLocks noChangeAspect="1"/>
          </p:cNvPicPr>
          <p:nvPr/>
        </p:nvPicPr>
        <p:blipFill rotWithShape="1">
          <a:blip r:embed="rId4">
            <a:extLst>
              <a:ext uri="{28A0092B-C50C-407E-A947-70E740481C1C}">
                <a14:useLocalDpi xmlns:a14="http://schemas.microsoft.com/office/drawing/2010/main" val="0"/>
              </a:ext>
            </a:extLst>
          </a:blip>
          <a:srcRect t="22708" r="2" b="12339"/>
          <a:stretch/>
        </p:blipFill>
        <p:spPr>
          <a:xfrm>
            <a:off x="7581165" y="2274491"/>
            <a:ext cx="4601105" cy="2241463"/>
          </a:xfrm>
          <a:prstGeom prst="rect">
            <a:avLst/>
          </a:prstGeom>
          <a:ln>
            <a:noFill/>
          </a:ln>
          <a:effectLst>
            <a:outerShdw blurRad="190500" algn="tl" rotWithShape="0">
              <a:srgbClr val="000000">
                <a:alpha val="70000"/>
              </a:srgbClr>
            </a:outerShdw>
          </a:effectLst>
        </p:spPr>
      </p:pic>
      <p:pic>
        <p:nvPicPr>
          <p:cNvPr id="5" name="Picture 4" descr="A person standing in front of a flat screen tv&#10;&#10;Description automatically generated">
            <a:extLst>
              <a:ext uri="{FF2B5EF4-FFF2-40B4-BE49-F238E27FC236}">
                <a16:creationId xmlns:a16="http://schemas.microsoft.com/office/drawing/2014/main" id="{FCE3203D-FC70-47C8-84CA-334C768D0FA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t="6643" r="2" b="47824"/>
          <a:stretch/>
        </p:blipFill>
        <p:spPr>
          <a:xfrm>
            <a:off x="381881" y="4607392"/>
            <a:ext cx="3707011" cy="2250608"/>
          </a:xfrm>
          <a:prstGeom prst="rect">
            <a:avLst/>
          </a:prstGeom>
          <a:ln>
            <a:noFill/>
          </a:ln>
          <a:effectLst>
            <a:outerShdw blurRad="190500" algn="tl" rotWithShape="0">
              <a:srgbClr val="000000">
                <a:alpha val="70000"/>
              </a:srgbClr>
            </a:outerShdw>
          </a:effectLst>
        </p:spPr>
      </p:pic>
      <p:pic>
        <p:nvPicPr>
          <p:cNvPr id="37" name="Picture 36" descr="A group of people standing in a room&#10;&#10;Description automatically generated">
            <a:extLst>
              <a:ext uri="{FF2B5EF4-FFF2-40B4-BE49-F238E27FC236}">
                <a16:creationId xmlns:a16="http://schemas.microsoft.com/office/drawing/2014/main" id="{A7509BCF-8969-4344-A72C-10CC948EB2F9}"/>
              </a:ext>
            </a:extLst>
          </p:cNvPr>
          <p:cNvPicPr>
            <a:picLocks noChangeAspect="1"/>
          </p:cNvPicPr>
          <p:nvPr/>
        </p:nvPicPr>
        <p:blipFill rotWithShape="1">
          <a:blip r:embed="rId7">
            <a:extLst>
              <a:ext uri="{28A0092B-C50C-407E-A947-70E740481C1C}">
                <a14:useLocalDpi xmlns:a14="http://schemas.microsoft.com/office/drawing/2010/main" val="0"/>
              </a:ext>
            </a:extLst>
          </a:blip>
          <a:srcRect t="12406" r="2" b="22291"/>
          <a:stretch/>
        </p:blipFill>
        <p:spPr>
          <a:xfrm>
            <a:off x="7581164" y="4607392"/>
            <a:ext cx="4595097" cy="2250608"/>
          </a:xfrm>
          <a:prstGeom prst="rect">
            <a:avLst/>
          </a:prstGeom>
          <a:ln>
            <a:noFill/>
          </a:ln>
          <a:effectLst>
            <a:outerShdw blurRad="190500" algn="tl" rotWithShape="0">
              <a:srgbClr val="000000">
                <a:alpha val="70000"/>
              </a:srgbClr>
            </a:outerShdw>
          </a:effectLst>
        </p:spPr>
      </p:pic>
      <p:pic>
        <p:nvPicPr>
          <p:cNvPr id="8" name="Picture 7" descr="A vase of flowers on a table&#10;&#10;Description automatically generated">
            <a:extLst>
              <a:ext uri="{FF2B5EF4-FFF2-40B4-BE49-F238E27FC236}">
                <a16:creationId xmlns:a16="http://schemas.microsoft.com/office/drawing/2014/main" id="{8375BEAE-6312-4F2A-BE13-BC4CBDC70399}"/>
              </a:ext>
            </a:extLst>
          </p:cNvPr>
          <p:cNvPicPr>
            <a:picLocks noChangeAspect="1"/>
          </p:cNvPicPr>
          <p:nvPr/>
        </p:nvPicPr>
        <p:blipFill rotWithShape="1">
          <a:blip r:embed="rId8">
            <a:extLst>
              <a:ext uri="{28A0092B-C50C-407E-A947-70E740481C1C}">
                <a14:useLocalDpi xmlns:a14="http://schemas.microsoft.com/office/drawing/2010/main" val="0"/>
              </a:ext>
            </a:extLst>
          </a:blip>
          <a:srcRect r="-5" b="14573"/>
          <a:stretch/>
        </p:blipFill>
        <p:spPr>
          <a:xfrm>
            <a:off x="4610836" y="4166637"/>
            <a:ext cx="2362956" cy="2691353"/>
          </a:xfrm>
          <a:prstGeom prst="rect">
            <a:avLst/>
          </a:prstGeom>
          <a:ln>
            <a:noFill/>
          </a:ln>
          <a:effectLst>
            <a:softEdge rad="112500"/>
          </a:effectLst>
        </p:spPr>
      </p:pic>
    </p:spTree>
    <p:extLst>
      <p:ext uri="{BB962C8B-B14F-4D97-AF65-F5344CB8AC3E}">
        <p14:creationId xmlns:p14="http://schemas.microsoft.com/office/powerpoint/2010/main" val="406866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20200215-WA0173~2">
            <a:hlinkClick r:id="" action="ppaction://media"/>
            <a:extLst>
              <a:ext uri="{FF2B5EF4-FFF2-40B4-BE49-F238E27FC236}">
                <a16:creationId xmlns:a16="http://schemas.microsoft.com/office/drawing/2014/main" id="{B16D19B7-31C5-4164-900E-61BE605459F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3543300" y="3720147"/>
            <a:ext cx="5703313" cy="3137853"/>
          </a:xfrm>
          <a:prstGeom prst="rect">
            <a:avLst/>
          </a:prstGeom>
          <a:ln>
            <a:noFill/>
          </a:ln>
          <a:effectLst>
            <a:outerShdw blurRad="292100" dist="139700" dir="2700000" algn="tl" rotWithShape="0">
              <a:srgbClr val="333333">
                <a:alpha val="65000"/>
              </a:srgbClr>
            </a:outerShdw>
          </a:effectLst>
        </p:spPr>
      </p:pic>
      <p:pic>
        <p:nvPicPr>
          <p:cNvPr id="5" name="VID-20200215-WA0054~3">
            <a:hlinkClick r:id="" action="ppaction://media"/>
            <a:extLst>
              <a:ext uri="{FF2B5EF4-FFF2-40B4-BE49-F238E27FC236}">
                <a16:creationId xmlns:a16="http://schemas.microsoft.com/office/drawing/2014/main" id="{155AF472-9829-42A5-BE15-DF79E2B6730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55394" y="574675"/>
            <a:ext cx="5188453" cy="2854325"/>
          </a:xfrm>
          <a:prstGeom prst="rect">
            <a:avLst/>
          </a:prstGeom>
          <a:ln>
            <a:noFill/>
          </a:ln>
          <a:effectLst>
            <a:outerShdw blurRad="292100" dist="139700" dir="2700000" algn="tl" rotWithShape="0">
              <a:srgbClr val="333333">
                <a:alpha val="65000"/>
              </a:srgbClr>
            </a:outerShdw>
          </a:effectLst>
        </p:spPr>
      </p:pic>
      <p:pic>
        <p:nvPicPr>
          <p:cNvPr id="6" name="VID-20200215-WA0200">
            <a:hlinkClick r:id="" action="ppaction://media"/>
            <a:extLst>
              <a:ext uri="{FF2B5EF4-FFF2-40B4-BE49-F238E27FC236}">
                <a16:creationId xmlns:a16="http://schemas.microsoft.com/office/drawing/2014/main" id="{7FDBCC2C-F174-439D-995A-DA35602280BA}"/>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748152" y="595478"/>
            <a:ext cx="5150639" cy="283352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6D7FB5F-CB95-40DF-BD11-421AE09FE9F6}"/>
              </a:ext>
            </a:extLst>
          </p:cNvPr>
          <p:cNvSpPr txBox="1"/>
          <p:nvPr/>
        </p:nvSpPr>
        <p:spPr>
          <a:xfrm>
            <a:off x="88261" y="98862"/>
            <a:ext cx="2847975" cy="369332"/>
          </a:xfrm>
          <a:prstGeom prst="rect">
            <a:avLst/>
          </a:prstGeom>
          <a:noFill/>
        </p:spPr>
        <p:txBody>
          <a:bodyPr wrap="square" rtlCol="0">
            <a:spAutoFit/>
          </a:bodyPr>
          <a:lstStyle/>
          <a:p>
            <a:r>
              <a:rPr lang="en-US" dirty="0"/>
              <a:t>Video Glimpse </a:t>
            </a:r>
          </a:p>
        </p:txBody>
      </p:sp>
    </p:spTree>
    <p:extLst>
      <p:ext uri="{BB962C8B-B14F-4D97-AF65-F5344CB8AC3E}">
        <p14:creationId xmlns:p14="http://schemas.microsoft.com/office/powerpoint/2010/main" val="126986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0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84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2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5"/>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42F64B-9796-47F7-AAE1-642D86DBE134}"/>
              </a:ext>
            </a:extLst>
          </p:cNvPr>
          <p:cNvSpPr txBox="1"/>
          <p:nvPr/>
        </p:nvSpPr>
        <p:spPr>
          <a:xfrm>
            <a:off x="750638" y="1888517"/>
            <a:ext cx="10365453" cy="1200329"/>
          </a:xfrm>
          <a:prstGeom prst="rect">
            <a:avLst/>
          </a:prstGeom>
          <a:noFill/>
        </p:spPr>
        <p:txBody>
          <a:bodyPr wrap="square" rtlCol="0">
            <a:spAutoFit/>
          </a:bodyPr>
          <a:lstStyle/>
          <a:p>
            <a:r>
              <a:rPr lang="en-US" sz="3600" b="1" dirty="0">
                <a:solidFill>
                  <a:srgbClr val="505050"/>
                </a:solidFill>
                <a:latin typeface="Square721 BT" panose="020B0504020202060204" pitchFamily="34" charset="0"/>
                <a:cs typeface="Segoe UI" panose="020B0502040204020203" pitchFamily="34" charset="0"/>
              </a:rPr>
              <a:t>Introducing AI Builder to </a:t>
            </a:r>
            <a:r>
              <a:rPr lang="en-US" sz="3600" b="1" kern="1200" dirty="0">
                <a:solidFill>
                  <a:srgbClr val="505050"/>
                </a:solidFill>
                <a:latin typeface="Square721 BT" panose="020B0504020202060204" pitchFamily="34" charset="0"/>
                <a:ea typeface="+mn-ea"/>
                <a:cs typeface="Segoe UI" panose="020B0502040204020203" pitchFamily="34" charset="0"/>
              </a:rPr>
              <a:t>LOB apps using Microsoft PowerApps and Power Automate </a:t>
            </a:r>
            <a:endParaRPr lang="en-IN" sz="3600" b="1" kern="1200" dirty="0">
              <a:solidFill>
                <a:srgbClr val="505050"/>
              </a:solidFill>
              <a:latin typeface="Square721 BT" panose="020B0504020202060204"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BE1B3352-3A26-419E-988B-69ABADB7A720}"/>
              </a:ext>
            </a:extLst>
          </p:cNvPr>
          <p:cNvSpPr txBox="1"/>
          <p:nvPr/>
        </p:nvSpPr>
        <p:spPr>
          <a:xfrm>
            <a:off x="991827" y="4835602"/>
            <a:ext cx="9000605" cy="523220"/>
          </a:xfrm>
          <a:prstGeom prst="rect">
            <a:avLst/>
          </a:prstGeom>
          <a:noFill/>
        </p:spPr>
        <p:txBody>
          <a:bodyPr wrap="square" rtlCol="0">
            <a:spAutoFit/>
          </a:bodyPr>
          <a:lstStyle/>
          <a:p>
            <a:pPr lvl="0">
              <a:defRPr/>
            </a:pPr>
            <a:r>
              <a:rPr lang="en-IN" sz="2800" b="1" dirty="0">
                <a:solidFill>
                  <a:srgbClr val="505050"/>
                </a:solidFill>
                <a:latin typeface="Square721 BT" panose="020B0504020202060204" pitchFamily="34" charset="0"/>
                <a:cs typeface="Segoe UI" panose="020B0502040204020203" pitchFamily="34" charset="0"/>
              </a:rPr>
              <a:t>Lalit Mohan </a:t>
            </a:r>
            <a:endParaRPr lang="en-IN" sz="2800" b="1" kern="1200" dirty="0">
              <a:solidFill>
                <a:srgbClr val="505050"/>
              </a:solidFill>
              <a:latin typeface="Square721 BT" panose="020B0504020202060204"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5852ABD6-CEE9-47BF-93EF-C6AB8DF2D0F3}"/>
              </a:ext>
            </a:extLst>
          </p:cNvPr>
          <p:cNvSpPr/>
          <p:nvPr/>
        </p:nvSpPr>
        <p:spPr>
          <a:xfrm>
            <a:off x="991827" y="5746652"/>
            <a:ext cx="1582549" cy="369332"/>
          </a:xfrm>
          <a:prstGeom prst="rect">
            <a:avLst/>
          </a:prstGeom>
        </p:spPr>
        <p:txBody>
          <a:bodyPr wrap="none">
            <a:spAutoFit/>
          </a:bodyPr>
          <a:lstStyle/>
          <a:p>
            <a:r>
              <a:rPr lang="en-IN" sz="1800" b="1" dirty="0">
                <a:solidFill>
                  <a:srgbClr val="505050"/>
                </a:solidFill>
                <a:latin typeface="Square721 BT" panose="020B0504020202060204" pitchFamily="34" charset="0"/>
                <a:ea typeface="Lato" panose="020F0502020204030203" pitchFamily="34" charset="0"/>
                <a:cs typeface="Segoe UI" panose="020B0502040204020203" pitchFamily="34" charset="0"/>
              </a:rPr>
              <a:t>@</a:t>
            </a:r>
            <a:r>
              <a:rPr lang="en-IN" b="1" dirty="0">
                <a:solidFill>
                  <a:srgbClr val="505050"/>
                </a:solidFill>
                <a:latin typeface="Square721 BT" panose="020B0504020202060204" pitchFamily="34" charset="0"/>
                <a:cs typeface="Segoe UI" panose="020B0502040204020203" pitchFamily="34" charset="0"/>
              </a:rPr>
              <a:t>LalitMGupta</a:t>
            </a:r>
            <a:endParaRPr lang="en-IN" sz="1800" b="1" kern="1200" dirty="0">
              <a:solidFill>
                <a:srgbClr val="505050"/>
              </a:solidFill>
              <a:latin typeface="Square721 BT" panose="020B0504020202060204"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8A7F42D7-F4B4-48EB-A2FE-68B175918C7F}"/>
              </a:ext>
            </a:extLst>
          </p:cNvPr>
          <p:cNvSpPr/>
          <p:nvPr/>
        </p:nvSpPr>
        <p:spPr>
          <a:xfrm>
            <a:off x="991827" y="5358822"/>
            <a:ext cx="3506024" cy="400110"/>
          </a:xfrm>
          <a:prstGeom prst="rect">
            <a:avLst/>
          </a:prstGeom>
        </p:spPr>
        <p:txBody>
          <a:bodyPr wrap="none">
            <a:spAutoFit/>
          </a:bodyPr>
          <a:lstStyle/>
          <a:p>
            <a:pPr algn="l"/>
            <a:r>
              <a:rPr lang="en-IN" sz="2000" b="0" dirty="0">
                <a:solidFill>
                  <a:srgbClr val="505050"/>
                </a:solidFill>
                <a:latin typeface="Square721 BT" panose="020B0504020202060204" pitchFamily="34" charset="0"/>
                <a:ea typeface="Lato" panose="020F0502020204030203" pitchFamily="34" charset="0"/>
                <a:cs typeface="Segoe UI" panose="020B0502040204020203" pitchFamily="34" charset="0"/>
              </a:rPr>
              <a:t>Collaboration Analyst - Allegion </a:t>
            </a:r>
          </a:p>
        </p:txBody>
      </p:sp>
      <p:sp>
        <p:nvSpPr>
          <p:cNvPr id="2" name="TextBox 1">
            <a:extLst>
              <a:ext uri="{FF2B5EF4-FFF2-40B4-BE49-F238E27FC236}">
                <a16:creationId xmlns:a16="http://schemas.microsoft.com/office/drawing/2014/main" id="{AD41389F-8946-4CFD-8F39-7899C8FF9174}"/>
              </a:ext>
            </a:extLst>
          </p:cNvPr>
          <p:cNvSpPr txBox="1"/>
          <p:nvPr/>
        </p:nvSpPr>
        <p:spPr>
          <a:xfrm>
            <a:off x="6277789" y="5850019"/>
            <a:ext cx="3867272" cy="1200329"/>
          </a:xfrm>
          <a:prstGeom prst="rect">
            <a:avLst/>
          </a:prstGeom>
          <a:noFill/>
        </p:spPr>
        <p:txBody>
          <a:bodyPr wrap="square" rtlCol="0">
            <a:spAutoFit/>
          </a:bodyPr>
          <a:lstStyle/>
          <a:p>
            <a:r>
              <a:rPr lang="en-US" dirty="0">
                <a:hlinkClick r:id="rId2"/>
              </a:rPr>
              <a:t>@GPPBootcampBLR     </a:t>
            </a:r>
            <a:r>
              <a:rPr lang="en-US" dirty="0"/>
              <a:t>#GPPBootcampBLR</a:t>
            </a:r>
          </a:p>
          <a:p>
            <a:r>
              <a:rPr lang="en-US" dirty="0">
                <a:latin typeface="Segoe UI Semibold" panose="020B0702040204020203" pitchFamily="34" charset="0"/>
                <a:cs typeface="Segoe UI Semibold" panose="020B0702040204020203" pitchFamily="34" charset="0"/>
              </a:rPr>
              <a:t>#GlobalPowerPlatformBootcamp</a:t>
            </a:r>
          </a:p>
          <a:p>
            <a:endParaRPr lang="en-US" dirty="0"/>
          </a:p>
        </p:txBody>
      </p:sp>
      <p:pic>
        <p:nvPicPr>
          <p:cNvPr id="11" name="Picture 10" descr="A close up of a logo&#10;&#10;Description automatically generated">
            <a:extLst>
              <a:ext uri="{FF2B5EF4-FFF2-40B4-BE49-F238E27FC236}">
                <a16:creationId xmlns:a16="http://schemas.microsoft.com/office/drawing/2014/main" id="{AD80C5AC-CAE0-4BCA-B9A7-C5BF6D989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129" y="6009285"/>
            <a:ext cx="675062" cy="675062"/>
          </a:xfrm>
          <a:prstGeom prst="rect">
            <a:avLst/>
          </a:prstGeom>
        </p:spPr>
      </p:pic>
    </p:spTree>
    <p:extLst>
      <p:ext uri="{BB962C8B-B14F-4D97-AF65-F5344CB8AC3E}">
        <p14:creationId xmlns:p14="http://schemas.microsoft.com/office/powerpoint/2010/main" val="114954881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66" name="Rectangle 65">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picture containing drawing&#10;&#10;Description automatically generated">
            <a:extLst>
              <a:ext uri="{FF2B5EF4-FFF2-40B4-BE49-F238E27FC236}">
                <a16:creationId xmlns:a16="http://schemas.microsoft.com/office/drawing/2014/main" id="{01EC2691-9251-480A-85D2-B84C3AF91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568" y="2374981"/>
            <a:ext cx="3209544" cy="1805368"/>
          </a:xfrm>
          <a:prstGeom prst="rect">
            <a:avLst/>
          </a:prstGeom>
        </p:spPr>
      </p:pic>
      <p:grpSp>
        <p:nvGrpSpPr>
          <p:cNvPr id="69" name="Group 68">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70" name="Rectangle 69">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descr="A picture containing drawing&#10;&#10;Description automatically generated">
            <a:extLst>
              <a:ext uri="{FF2B5EF4-FFF2-40B4-BE49-F238E27FC236}">
                <a16:creationId xmlns:a16="http://schemas.microsoft.com/office/drawing/2014/main" id="{CA0685A5-77EF-4D39-8234-32F10C50A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33" y="2639768"/>
            <a:ext cx="3209544" cy="1275793"/>
          </a:xfrm>
          <a:prstGeom prst="rect">
            <a:avLst/>
          </a:prstGeom>
        </p:spPr>
      </p:pic>
      <p:grpSp>
        <p:nvGrpSpPr>
          <p:cNvPr id="73" name="Group 72">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74" name="Rectangle 73">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descr="A picture containing drawing&#10;&#10;Description automatically generated">
            <a:extLst>
              <a:ext uri="{FF2B5EF4-FFF2-40B4-BE49-F238E27FC236}">
                <a16:creationId xmlns:a16="http://schemas.microsoft.com/office/drawing/2014/main" id="{CA7DE681-FC15-41F6-AC29-70646DE4A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87" y="2683899"/>
            <a:ext cx="3209544" cy="1187531"/>
          </a:xfrm>
          <a:prstGeom prst="rect">
            <a:avLst/>
          </a:prstGeom>
        </p:spPr>
      </p:pic>
      <p:sp>
        <p:nvSpPr>
          <p:cNvPr id="4" name="TextBox 3">
            <a:extLst>
              <a:ext uri="{FF2B5EF4-FFF2-40B4-BE49-F238E27FC236}">
                <a16:creationId xmlns:a16="http://schemas.microsoft.com/office/drawing/2014/main" id="{C88345E8-BBEF-4817-8452-580F78DB8D05}"/>
              </a:ext>
            </a:extLst>
          </p:cNvPr>
          <p:cNvSpPr txBox="1"/>
          <p:nvPr/>
        </p:nvSpPr>
        <p:spPr>
          <a:xfrm>
            <a:off x="3131114" y="194798"/>
            <a:ext cx="4565763" cy="461665"/>
          </a:xfrm>
          <a:prstGeom prst="rect">
            <a:avLst/>
          </a:prstGeom>
          <a:noFill/>
        </p:spPr>
        <p:txBody>
          <a:bodyPr wrap="square" rtlCol="0">
            <a:spAutoFit/>
          </a:bodyPr>
          <a:lstStyle/>
          <a:p>
            <a:r>
              <a:rPr lang="en-US" sz="2400" b="1" dirty="0">
                <a:solidFill>
                  <a:schemeClr val="accent1"/>
                </a:solidFill>
              </a:rPr>
              <a:t>                       </a:t>
            </a:r>
            <a:r>
              <a:rPr lang="en-US" sz="2400" b="1" dirty="0">
                <a:solidFill>
                  <a:schemeClr val="accent1"/>
                </a:solidFill>
                <a:latin typeface="Aharoni" panose="02010803020104030203" pitchFamily="2" charset="-79"/>
                <a:cs typeface="Aharoni" panose="02010803020104030203" pitchFamily="2" charset="-79"/>
              </a:rPr>
              <a:t>Sponsors</a:t>
            </a:r>
          </a:p>
        </p:txBody>
      </p:sp>
    </p:spTree>
    <p:extLst>
      <p:ext uri="{BB962C8B-B14F-4D97-AF65-F5344CB8AC3E}">
        <p14:creationId xmlns:p14="http://schemas.microsoft.com/office/powerpoint/2010/main" val="294208118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283034-17CF-4383-BFA5-EDA51382526E}"/>
              </a:ext>
            </a:extLst>
          </p:cNvPr>
          <p:cNvSpPr txBox="1"/>
          <p:nvPr/>
        </p:nvSpPr>
        <p:spPr>
          <a:xfrm>
            <a:off x="169681" y="1322752"/>
            <a:ext cx="6947555" cy="369332"/>
          </a:xfrm>
          <a:prstGeom prst="rect">
            <a:avLst/>
          </a:prstGeom>
          <a:solidFill>
            <a:srgbClr val="752675"/>
          </a:solidFill>
        </p:spPr>
        <p:txBody>
          <a:bodyPr wrap="square" rtlCol="0">
            <a:spAutoFit/>
          </a:bodyPr>
          <a:lstStyle/>
          <a:p>
            <a:pPr marL="285750" indent="-285750">
              <a:spcAft>
                <a:spcPts val="600"/>
              </a:spcAft>
              <a:buFont typeface="Wingdings" panose="05000000000000000000" pitchFamily="2" charset="2"/>
              <a:buChar char="Ø"/>
            </a:pPr>
            <a:r>
              <a:rPr lang="en-US" dirty="0">
                <a:solidFill>
                  <a:schemeClr val="bg1"/>
                </a:solidFill>
              </a:rPr>
              <a:t>What is Microsoft Power Platform? </a:t>
            </a:r>
          </a:p>
        </p:txBody>
      </p:sp>
      <p:sp>
        <p:nvSpPr>
          <p:cNvPr id="3" name="TextBox 2">
            <a:extLst>
              <a:ext uri="{FF2B5EF4-FFF2-40B4-BE49-F238E27FC236}">
                <a16:creationId xmlns:a16="http://schemas.microsoft.com/office/drawing/2014/main" id="{9CA14DB3-FFEF-47BF-9D94-C8A80B9A2D67}"/>
              </a:ext>
            </a:extLst>
          </p:cNvPr>
          <p:cNvSpPr txBox="1"/>
          <p:nvPr/>
        </p:nvSpPr>
        <p:spPr>
          <a:xfrm>
            <a:off x="595458" y="4370875"/>
            <a:ext cx="6947555" cy="723275"/>
          </a:xfrm>
          <a:prstGeom prst="rect">
            <a:avLst/>
          </a:prstGeom>
          <a:noFill/>
        </p:spPr>
        <p:txBody>
          <a:bodyPr wrap="square" rtlCol="0">
            <a:spAutoFit/>
          </a:bodyPr>
          <a:lstStyle/>
          <a:p>
            <a:pPr>
              <a:spcAft>
                <a:spcPts val="600"/>
              </a:spcAft>
            </a:pPr>
            <a:r>
              <a:rPr lang="en-US" dirty="0"/>
              <a:t>Easy to build dashboard, applications, and workflow</a:t>
            </a:r>
          </a:p>
          <a:p>
            <a:pPr>
              <a:spcAft>
                <a:spcPts val="600"/>
              </a:spcAft>
            </a:pPr>
            <a:endParaRPr lang="en-US" dirty="0"/>
          </a:p>
        </p:txBody>
      </p:sp>
      <p:sp>
        <p:nvSpPr>
          <p:cNvPr id="4" name="Rectangle 3">
            <a:extLst>
              <a:ext uri="{FF2B5EF4-FFF2-40B4-BE49-F238E27FC236}">
                <a16:creationId xmlns:a16="http://schemas.microsoft.com/office/drawing/2014/main" id="{498373F0-746E-405E-9ED2-D75F82B7E97D}"/>
              </a:ext>
            </a:extLst>
          </p:cNvPr>
          <p:cNvSpPr/>
          <p:nvPr/>
        </p:nvSpPr>
        <p:spPr>
          <a:xfrm>
            <a:off x="595458" y="3138689"/>
            <a:ext cx="6096000" cy="646331"/>
          </a:xfrm>
          <a:prstGeom prst="rect">
            <a:avLst/>
          </a:prstGeom>
        </p:spPr>
        <p:txBody>
          <a:bodyPr>
            <a:spAutoFit/>
          </a:bodyPr>
          <a:lstStyle/>
          <a:p>
            <a:pPr>
              <a:spcAft>
                <a:spcPts val="600"/>
              </a:spcAft>
            </a:pPr>
            <a:r>
              <a:rPr lang="en-US" dirty="0"/>
              <a:t>Power BI, Power Apps, Power Automate and Power Virtual Agents</a:t>
            </a:r>
          </a:p>
        </p:txBody>
      </p:sp>
      <p:sp>
        <p:nvSpPr>
          <p:cNvPr id="5" name="Rectangle 4">
            <a:extLst>
              <a:ext uri="{FF2B5EF4-FFF2-40B4-BE49-F238E27FC236}">
                <a16:creationId xmlns:a16="http://schemas.microsoft.com/office/drawing/2014/main" id="{84197EEA-A920-4304-9D6D-FB9CF14A8F96}"/>
              </a:ext>
            </a:extLst>
          </p:cNvPr>
          <p:cNvSpPr/>
          <p:nvPr/>
        </p:nvSpPr>
        <p:spPr>
          <a:xfrm>
            <a:off x="521617" y="1762621"/>
            <a:ext cx="6096000" cy="646331"/>
          </a:xfrm>
          <a:prstGeom prst="rect">
            <a:avLst/>
          </a:prstGeom>
        </p:spPr>
        <p:txBody>
          <a:bodyPr>
            <a:spAutoFit/>
          </a:bodyPr>
          <a:lstStyle/>
          <a:p>
            <a:pPr>
              <a:spcAft>
                <a:spcPts val="600"/>
              </a:spcAft>
            </a:pPr>
            <a:r>
              <a:rPr lang="en-US" dirty="0"/>
              <a:t>Low-code development platform to enable the last mile of the digital transformation. </a:t>
            </a:r>
          </a:p>
        </p:txBody>
      </p:sp>
      <p:sp>
        <p:nvSpPr>
          <p:cNvPr id="6" name="Rectangle 5">
            <a:extLst>
              <a:ext uri="{FF2B5EF4-FFF2-40B4-BE49-F238E27FC236}">
                <a16:creationId xmlns:a16="http://schemas.microsoft.com/office/drawing/2014/main" id="{527874FC-C984-4184-90F3-BB2F6F3FFBC1}"/>
              </a:ext>
            </a:extLst>
          </p:cNvPr>
          <p:cNvSpPr/>
          <p:nvPr/>
        </p:nvSpPr>
        <p:spPr>
          <a:xfrm>
            <a:off x="169681" y="2699389"/>
            <a:ext cx="2319353" cy="369332"/>
          </a:xfrm>
          <a:prstGeom prst="rect">
            <a:avLst/>
          </a:prstGeom>
          <a:solidFill>
            <a:srgbClr val="EDBD11"/>
          </a:solidFill>
        </p:spPr>
        <p:txBody>
          <a:bodyPr wrap="none">
            <a:spAutoFit/>
          </a:bodyPr>
          <a:lstStyle/>
          <a:p>
            <a:pPr marL="342900" indent="-342900">
              <a:spcAft>
                <a:spcPts val="600"/>
              </a:spcAft>
              <a:buFont typeface="Wingdings" panose="05000000000000000000" pitchFamily="2" charset="2"/>
              <a:buChar char="Ø"/>
            </a:pPr>
            <a:r>
              <a:rPr lang="en-US" dirty="0"/>
              <a:t>What it is include? </a:t>
            </a:r>
          </a:p>
        </p:txBody>
      </p:sp>
      <p:sp>
        <p:nvSpPr>
          <p:cNvPr id="7" name="Rectangle 6">
            <a:extLst>
              <a:ext uri="{FF2B5EF4-FFF2-40B4-BE49-F238E27FC236}">
                <a16:creationId xmlns:a16="http://schemas.microsoft.com/office/drawing/2014/main" id="{DBC4072E-1E97-429F-9CE5-11B1F06DFD4A}"/>
              </a:ext>
            </a:extLst>
          </p:cNvPr>
          <p:cNvSpPr/>
          <p:nvPr/>
        </p:nvSpPr>
        <p:spPr>
          <a:xfrm>
            <a:off x="244054" y="3973945"/>
            <a:ext cx="1824602" cy="369332"/>
          </a:xfrm>
          <a:prstGeom prst="rect">
            <a:avLst/>
          </a:prstGeom>
          <a:solidFill>
            <a:srgbClr val="14848F"/>
          </a:solidFill>
        </p:spPr>
        <p:txBody>
          <a:bodyPr wrap="none">
            <a:spAutoFit/>
          </a:bodyPr>
          <a:lstStyle/>
          <a:p>
            <a:pPr marL="285750" indent="-285750">
              <a:spcAft>
                <a:spcPts val="600"/>
              </a:spcAft>
              <a:buFont typeface="Wingdings" panose="05000000000000000000" pitchFamily="2" charset="2"/>
              <a:buChar char="Ø"/>
            </a:pPr>
            <a:r>
              <a:rPr lang="en-US" dirty="0">
                <a:solidFill>
                  <a:schemeClr val="bg1"/>
                </a:solidFill>
              </a:rPr>
              <a:t>Why we use ? </a:t>
            </a:r>
          </a:p>
        </p:txBody>
      </p:sp>
    </p:spTree>
    <p:extLst>
      <p:ext uri="{BB962C8B-B14F-4D97-AF65-F5344CB8AC3E}">
        <p14:creationId xmlns:p14="http://schemas.microsoft.com/office/powerpoint/2010/main" val="1000344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2948681-DA44-4D99-B019-FB38083F6AF3}"/>
              </a:ext>
            </a:extLst>
          </p:cNvPr>
          <p:cNvSpPr/>
          <p:nvPr/>
        </p:nvSpPr>
        <p:spPr>
          <a:xfrm>
            <a:off x="172825" y="1105164"/>
            <a:ext cx="5747208" cy="1477328"/>
          </a:xfrm>
          <a:prstGeom prst="rect">
            <a:avLst/>
          </a:prstGeom>
        </p:spPr>
        <p:txBody>
          <a:bodyPr wrap="square">
            <a:spAutoFit/>
          </a:bodyPr>
          <a:lstStyle/>
          <a:p>
            <a:r>
              <a:rPr lang="en-US" b="1" dirty="0"/>
              <a:t>Power Apps</a:t>
            </a:r>
          </a:p>
          <a:p>
            <a:r>
              <a:rPr lang="en-US" dirty="0"/>
              <a:t>Turn ideas into organisational solutions by enabling everyone to build custom apps that solve business challenges.</a:t>
            </a:r>
          </a:p>
          <a:p>
            <a:r>
              <a:rPr lang="en-US" b="1" dirty="0">
                <a:hlinkClick r:id="rId2"/>
              </a:rPr>
              <a:t>Learn more </a:t>
            </a:r>
            <a:endParaRPr lang="en-US" dirty="0"/>
          </a:p>
        </p:txBody>
      </p:sp>
      <p:sp>
        <p:nvSpPr>
          <p:cNvPr id="6" name="Rectangle 5">
            <a:extLst>
              <a:ext uri="{FF2B5EF4-FFF2-40B4-BE49-F238E27FC236}">
                <a16:creationId xmlns:a16="http://schemas.microsoft.com/office/drawing/2014/main" id="{BE768817-1F1E-45B3-A7A5-E4636B7AE382}"/>
              </a:ext>
            </a:extLst>
          </p:cNvPr>
          <p:cNvSpPr/>
          <p:nvPr/>
        </p:nvSpPr>
        <p:spPr>
          <a:xfrm>
            <a:off x="172825" y="4177861"/>
            <a:ext cx="6096000" cy="1200329"/>
          </a:xfrm>
          <a:prstGeom prst="rect">
            <a:avLst/>
          </a:prstGeom>
        </p:spPr>
        <p:txBody>
          <a:bodyPr>
            <a:spAutoFit/>
          </a:bodyPr>
          <a:lstStyle/>
          <a:p>
            <a:r>
              <a:rPr lang="en-US" b="1" dirty="0">
                <a:solidFill>
                  <a:srgbClr val="000000"/>
                </a:solidFill>
                <a:latin typeface="Segoe UI" panose="020B0502040204020203" pitchFamily="34" charset="0"/>
              </a:rPr>
              <a:t>Power Automate</a:t>
            </a:r>
          </a:p>
          <a:p>
            <a:r>
              <a:rPr lang="en-US" dirty="0">
                <a:solidFill>
                  <a:srgbClr val="000000"/>
                </a:solidFill>
                <a:latin typeface="Segoe UI" panose="020B0502040204020203" pitchFamily="34" charset="0"/>
              </a:rPr>
              <a:t>Boost business productivity to get more done by giving everyone the ability to automate organisational processes.</a:t>
            </a:r>
          </a:p>
          <a:p>
            <a:r>
              <a:rPr lang="en-US" b="1" dirty="0">
                <a:solidFill>
                  <a:srgbClr val="000000"/>
                </a:solidFill>
                <a:latin typeface="Segoe UI" panose="020B0502040204020203" pitchFamily="34" charset="0"/>
                <a:hlinkClick r:id="rId3"/>
              </a:rPr>
              <a:t>Learn more </a:t>
            </a:r>
            <a:endParaRPr lang="en-US" dirty="0"/>
          </a:p>
        </p:txBody>
      </p:sp>
      <p:sp>
        <p:nvSpPr>
          <p:cNvPr id="7" name="Rectangle 6">
            <a:extLst>
              <a:ext uri="{FF2B5EF4-FFF2-40B4-BE49-F238E27FC236}">
                <a16:creationId xmlns:a16="http://schemas.microsoft.com/office/drawing/2014/main" id="{4484CCF4-10CE-4C45-AA66-7DBA7A179575}"/>
              </a:ext>
            </a:extLst>
          </p:cNvPr>
          <p:cNvSpPr/>
          <p:nvPr/>
        </p:nvSpPr>
        <p:spPr>
          <a:xfrm>
            <a:off x="172825" y="2780012"/>
            <a:ext cx="6096000" cy="1200329"/>
          </a:xfrm>
          <a:prstGeom prst="rect">
            <a:avLst/>
          </a:prstGeom>
        </p:spPr>
        <p:txBody>
          <a:bodyPr wrap="square">
            <a:spAutoFit/>
          </a:bodyPr>
          <a:lstStyle/>
          <a:p>
            <a:r>
              <a:rPr lang="en-US" b="1" dirty="0">
                <a:solidFill>
                  <a:srgbClr val="000000"/>
                </a:solidFill>
                <a:latin typeface="Segoe UI" panose="020B0502040204020203" pitchFamily="34" charset="0"/>
              </a:rPr>
              <a:t>Power BI</a:t>
            </a:r>
          </a:p>
          <a:p>
            <a:r>
              <a:rPr lang="en-US" dirty="0">
                <a:solidFill>
                  <a:srgbClr val="000000"/>
                </a:solidFill>
                <a:latin typeface="Segoe UI" panose="020B0502040204020203" pitchFamily="34" charset="0"/>
              </a:rPr>
              <a:t>Make informed, confident business decisions by putting data-driven insights into everyone’s hands.</a:t>
            </a:r>
          </a:p>
          <a:p>
            <a:r>
              <a:rPr lang="en-US" b="1" u="sng" dirty="0">
                <a:solidFill>
                  <a:srgbClr val="000000"/>
                </a:solidFill>
                <a:latin typeface="Segoe UI" panose="020B0502040204020203" pitchFamily="34" charset="0"/>
                <a:hlinkClick r:id="rId4"/>
              </a:rPr>
              <a:t>Learn more</a:t>
            </a:r>
            <a:endParaRPr lang="en-US" dirty="0"/>
          </a:p>
        </p:txBody>
      </p:sp>
      <p:sp>
        <p:nvSpPr>
          <p:cNvPr id="8" name="Rectangle 7">
            <a:extLst>
              <a:ext uri="{FF2B5EF4-FFF2-40B4-BE49-F238E27FC236}">
                <a16:creationId xmlns:a16="http://schemas.microsoft.com/office/drawing/2014/main" id="{F7137E8A-13FE-4145-BA33-CD181B3EF8A3}"/>
              </a:ext>
            </a:extLst>
          </p:cNvPr>
          <p:cNvSpPr/>
          <p:nvPr/>
        </p:nvSpPr>
        <p:spPr>
          <a:xfrm>
            <a:off x="172825" y="5534329"/>
            <a:ext cx="6096000" cy="1200329"/>
          </a:xfrm>
          <a:prstGeom prst="rect">
            <a:avLst/>
          </a:prstGeom>
        </p:spPr>
        <p:txBody>
          <a:bodyPr>
            <a:spAutoFit/>
          </a:bodyPr>
          <a:lstStyle/>
          <a:p>
            <a:r>
              <a:rPr lang="en-US" b="1" dirty="0">
                <a:solidFill>
                  <a:srgbClr val="000000"/>
                </a:solidFill>
                <a:latin typeface="Segoe UI" panose="020B0502040204020203" pitchFamily="34" charset="0"/>
              </a:rPr>
              <a:t>Power Virtual Agents</a:t>
            </a:r>
          </a:p>
          <a:p>
            <a:r>
              <a:rPr lang="en-US" dirty="0">
                <a:solidFill>
                  <a:srgbClr val="000000"/>
                </a:solidFill>
                <a:latin typeface="Segoe UI" panose="020B0502040204020203" pitchFamily="34" charset="0"/>
              </a:rPr>
              <a:t>Easily build chatbots to engage conversationally with your customers and employees—no coding required.</a:t>
            </a:r>
          </a:p>
          <a:p>
            <a:r>
              <a:rPr lang="en-US" b="1" dirty="0">
                <a:solidFill>
                  <a:srgbClr val="000000"/>
                </a:solidFill>
                <a:latin typeface="Segoe UI" panose="020B0502040204020203" pitchFamily="34" charset="0"/>
                <a:hlinkClick r:id="rId5"/>
              </a:rPr>
              <a:t>Learn more</a:t>
            </a:r>
            <a:endParaRPr lang="en-US" dirty="0"/>
          </a:p>
        </p:txBody>
      </p:sp>
      <p:pic>
        <p:nvPicPr>
          <p:cNvPr id="3" name="Picture 2" descr="A screenshot of a computer&#10;&#10;Description automatically generated">
            <a:extLst>
              <a:ext uri="{FF2B5EF4-FFF2-40B4-BE49-F238E27FC236}">
                <a16:creationId xmlns:a16="http://schemas.microsoft.com/office/drawing/2014/main" id="{03FBA6E4-2BE0-4721-AF83-3B2BF40F6A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4792" y="111136"/>
            <a:ext cx="5747208" cy="13493727"/>
          </a:xfrm>
          <a:prstGeom prst="rect">
            <a:avLst/>
          </a:prstGeom>
        </p:spPr>
      </p:pic>
    </p:spTree>
    <p:extLst>
      <p:ext uri="{BB962C8B-B14F-4D97-AF65-F5344CB8AC3E}">
        <p14:creationId xmlns:p14="http://schemas.microsoft.com/office/powerpoint/2010/main" val="155138683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decel="100000" fill="hold" nodeType="clickEffect">
                                  <p:stCondLst>
                                    <p:cond delay="500"/>
                                  </p:stCondLst>
                                  <p:childTnLst>
                                    <p:animMotion origin="layout" path="M -0.00677 0.7956 L -0.00677 -0.9838 " pathEditMode="relative" rAng="0" ptsTypes="AA">
                                      <p:cBhvr>
                                        <p:cTn id="6" dur="20000" fill="hold"/>
                                        <p:tgtEl>
                                          <p:spTgt spid="3"/>
                                        </p:tgtEl>
                                        <p:attrNameLst>
                                          <p:attrName>ppt_x</p:attrName>
                                          <p:attrName>ppt_y</p:attrName>
                                        </p:attrNameLst>
                                      </p:cBhvr>
                                      <p:rCtr x="0" y="-8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62BE-4481-49E2-AE1B-90F768243B3F}"/>
              </a:ext>
            </a:extLst>
          </p:cNvPr>
          <p:cNvSpPr>
            <a:spLocks noGrp="1"/>
          </p:cNvSpPr>
          <p:nvPr>
            <p:ph type="title" idx="4294967295"/>
          </p:nvPr>
        </p:nvSpPr>
        <p:spPr>
          <a:xfrm>
            <a:off x="281525" y="2387329"/>
            <a:ext cx="5600700" cy="1385888"/>
          </a:xfrm>
        </p:spPr>
        <p:txBody>
          <a:bodyPr anchor="ctr">
            <a:normAutofit/>
          </a:bodyPr>
          <a:lstStyle/>
          <a:p>
            <a:pPr algn="ctr"/>
            <a:r>
              <a:rPr lang="en-US" sz="3200" dirty="0">
                <a:solidFill>
                  <a:schemeClr val="tx1">
                    <a:lumMod val="75000"/>
                    <a:lumOff val="25000"/>
                  </a:schemeClr>
                </a:solidFill>
              </a:rPr>
              <a:t>Introducing AI Builder</a:t>
            </a:r>
            <a:br>
              <a:rPr lang="en-US" sz="2700" dirty="0">
                <a:solidFill>
                  <a:schemeClr val="tx1">
                    <a:lumMod val="75000"/>
                    <a:lumOff val="25000"/>
                  </a:schemeClr>
                </a:solidFill>
                <a:latin typeface="+mn-lt"/>
              </a:rPr>
            </a:br>
            <a:r>
              <a:rPr lang="en-US" sz="1800" dirty="0">
                <a:solidFill>
                  <a:schemeClr val="bg1">
                    <a:lumMod val="50000"/>
                  </a:schemeClr>
                </a:solidFill>
                <a:latin typeface="+mn-lt"/>
              </a:rPr>
              <a:t>AI for every app. And everyone.</a:t>
            </a:r>
            <a:endParaRPr lang="fr-FR" sz="2700" dirty="0">
              <a:solidFill>
                <a:schemeClr val="bg1">
                  <a:lumMod val="50000"/>
                </a:schemeClr>
              </a:solidFill>
              <a:latin typeface="+mn-lt"/>
            </a:endParaRPr>
          </a:p>
        </p:txBody>
      </p:sp>
      <p:pic>
        <p:nvPicPr>
          <p:cNvPr id="5" name="AI Builder logo" descr="A close up of a logo&#10;&#10;Description automatically generated">
            <a:extLst>
              <a:ext uri="{FF2B5EF4-FFF2-40B4-BE49-F238E27FC236}">
                <a16:creationId xmlns:a16="http://schemas.microsoft.com/office/drawing/2014/main" id="{39311C19-F4CF-4F0E-A38B-5418F01EB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200" y="3837058"/>
            <a:ext cx="629350" cy="629350"/>
          </a:xfrm>
          <a:prstGeom prst="rect">
            <a:avLst/>
          </a:prstGeom>
        </p:spPr>
      </p:pic>
      <p:grpSp>
        <p:nvGrpSpPr>
          <p:cNvPr id="7" name="Group 6">
            <a:extLst>
              <a:ext uri="{FF2B5EF4-FFF2-40B4-BE49-F238E27FC236}">
                <a16:creationId xmlns:a16="http://schemas.microsoft.com/office/drawing/2014/main" id="{084A67E4-C100-42A1-BEF7-D7E036371AD7}"/>
              </a:ext>
            </a:extLst>
          </p:cNvPr>
          <p:cNvGrpSpPr/>
          <p:nvPr/>
        </p:nvGrpSpPr>
        <p:grpSpPr>
          <a:xfrm>
            <a:off x="6751464" y="1297470"/>
            <a:ext cx="4748400" cy="3081923"/>
            <a:chOff x="6751464" y="1297470"/>
            <a:chExt cx="4748400" cy="3081923"/>
          </a:xfrm>
        </p:grpSpPr>
        <p:pic>
          <p:nvPicPr>
            <p:cNvPr id="6" name="Picture 5">
              <a:extLst>
                <a:ext uri="{FF2B5EF4-FFF2-40B4-BE49-F238E27FC236}">
                  <a16:creationId xmlns:a16="http://schemas.microsoft.com/office/drawing/2014/main" id="{BCBFBB7B-8D57-49FA-A45E-DE3BD912FF69}"/>
                </a:ext>
              </a:extLst>
            </p:cNvPr>
            <p:cNvPicPr>
              <a:picLocks noChangeAspect="1"/>
            </p:cNvPicPr>
            <p:nvPr/>
          </p:nvPicPr>
          <p:blipFill>
            <a:blip r:embed="rId4"/>
            <a:stretch>
              <a:fillRect/>
            </a:stretch>
          </p:blipFill>
          <p:spPr>
            <a:xfrm>
              <a:off x="6751464" y="3362781"/>
              <a:ext cx="4748400" cy="1016612"/>
            </a:xfrm>
            <a:prstGeom prst="rect">
              <a:avLst/>
            </a:prstGeom>
          </p:spPr>
        </p:pic>
        <p:pic>
          <p:nvPicPr>
            <p:cNvPr id="4" name="Picture 3">
              <a:extLst>
                <a:ext uri="{FF2B5EF4-FFF2-40B4-BE49-F238E27FC236}">
                  <a16:creationId xmlns:a16="http://schemas.microsoft.com/office/drawing/2014/main" id="{14BCCD7D-0691-4A11-B290-F922A924F20C}"/>
                </a:ext>
              </a:extLst>
            </p:cNvPr>
            <p:cNvPicPr>
              <a:picLocks noChangeAspect="1"/>
            </p:cNvPicPr>
            <p:nvPr/>
          </p:nvPicPr>
          <p:blipFill>
            <a:blip r:embed="rId5"/>
            <a:stretch>
              <a:fillRect/>
            </a:stretch>
          </p:blipFill>
          <p:spPr>
            <a:xfrm>
              <a:off x="6751464" y="1297470"/>
              <a:ext cx="4748400" cy="2797262"/>
            </a:xfrm>
            <a:prstGeom prst="rect">
              <a:avLst/>
            </a:prstGeom>
          </p:spPr>
        </p:pic>
      </p:grpSp>
      <p:grpSp>
        <p:nvGrpSpPr>
          <p:cNvPr id="9" name="Group 8">
            <a:extLst>
              <a:ext uri="{FF2B5EF4-FFF2-40B4-BE49-F238E27FC236}">
                <a16:creationId xmlns:a16="http://schemas.microsoft.com/office/drawing/2014/main" id="{47213F00-0E9A-4658-89E1-311E8A6012D1}"/>
              </a:ext>
            </a:extLst>
          </p:cNvPr>
          <p:cNvGrpSpPr/>
          <p:nvPr/>
        </p:nvGrpSpPr>
        <p:grpSpPr>
          <a:xfrm>
            <a:off x="6499472" y="907069"/>
            <a:ext cx="5234529" cy="5080759"/>
            <a:chOff x="6282812" y="1305067"/>
            <a:chExt cx="5235271" cy="5081479"/>
          </a:xfrm>
        </p:grpSpPr>
        <p:pic>
          <p:nvPicPr>
            <p:cNvPr id="16" name="Picture 15" descr="A picture containing electronics, display, monitor, screenshot&#10;&#10;Description generated with high confidence">
              <a:extLst>
                <a:ext uri="{FF2B5EF4-FFF2-40B4-BE49-F238E27FC236}">
                  <a16:creationId xmlns:a16="http://schemas.microsoft.com/office/drawing/2014/main" id="{B940F8C9-8953-42A4-98E8-BCB652D5DB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2812" y="1305067"/>
              <a:ext cx="5235271" cy="4716478"/>
            </a:xfrm>
            <a:prstGeom prst="rect">
              <a:avLst/>
            </a:prstGeom>
          </p:spPr>
        </p:pic>
        <p:pic>
          <p:nvPicPr>
            <p:cNvPr id="12" name="Picture 1" descr="image001">
              <a:extLst>
                <a:ext uri="{FF2B5EF4-FFF2-40B4-BE49-F238E27FC236}">
                  <a16:creationId xmlns:a16="http://schemas.microsoft.com/office/drawing/2014/main" id="{B607A2B4-E5D0-4473-92D4-141D953D7E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 t="849" r="696"/>
            <a:stretch/>
          </p:blipFill>
          <p:spPr bwMode="auto">
            <a:xfrm>
              <a:off x="8644041" y="3343275"/>
              <a:ext cx="2162175" cy="3043271"/>
            </a:xfrm>
            <a:prstGeom prst="roundRect">
              <a:avLst>
                <a:gd name="adj" fmla="val 6821"/>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09053290"/>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F70C3CF-006E-4BCD-A31A-FEA9C356FE3A}" vid="{8A0196B6-E51F-4440-A32C-FDA8C6A81317}"/>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812</Words>
  <Application>Microsoft Office PowerPoint</Application>
  <PresentationFormat>Widescreen</PresentationFormat>
  <Paragraphs>168</Paragraphs>
  <Slides>20</Slides>
  <Notes>9</Notes>
  <HiddenSlides>0</HiddenSlides>
  <MMClips>3</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20</vt:i4>
      </vt:variant>
    </vt:vector>
  </HeadingPairs>
  <TitlesOfParts>
    <vt:vector size="40" baseType="lpstr">
      <vt:lpstr>Aharoni</vt:lpstr>
      <vt:lpstr>Arial</vt:lpstr>
      <vt:lpstr>Calibri</vt:lpstr>
      <vt:lpstr>Calibri Light</vt:lpstr>
      <vt:lpstr>Consolas</vt:lpstr>
      <vt:lpstr>Gill Sans MT</vt:lpstr>
      <vt:lpstr>Klavika Medium Condensed</vt:lpstr>
      <vt:lpstr>Lato</vt:lpstr>
      <vt:lpstr>Old English Text MT</vt:lpstr>
      <vt:lpstr>Quicksand</vt:lpstr>
      <vt:lpstr>Segoe UI</vt:lpstr>
      <vt:lpstr>Segoe UI Light</vt:lpstr>
      <vt:lpstr>Segoe UI Semibold</vt:lpstr>
      <vt:lpstr>Segoe UI Semilight</vt:lpstr>
      <vt:lpstr>Square721 BT</vt:lpstr>
      <vt:lpstr>Wingdings</vt:lpstr>
      <vt:lpstr>Office Theme</vt:lpstr>
      <vt:lpstr>White Template</vt:lpstr>
      <vt:lpstr>1_White Template</vt:lpstr>
      <vt:lpstr>1_Office Theme</vt:lpstr>
      <vt:lpstr>GLOBAL POWER PLATFORM BOOTCAMP</vt:lpstr>
      <vt:lpstr>Delivered session on AI builder capability at the Global Power Platform Bootcamp, Microsoft, Bangalore 2020. </vt:lpstr>
      <vt:lpstr>PowerPoint Presentation</vt:lpstr>
      <vt:lpstr>PowerPoint Presentation</vt:lpstr>
      <vt:lpstr>PowerPoint Presentation</vt:lpstr>
      <vt:lpstr>PowerPoint Presentation</vt:lpstr>
      <vt:lpstr>PowerPoint Presentation</vt:lpstr>
      <vt:lpstr>PowerPoint Presentation</vt:lpstr>
      <vt:lpstr>Introducing AI Builder AI for every app. And everyone.</vt:lpstr>
      <vt:lpstr>PowerPoint Presentation</vt:lpstr>
      <vt:lpstr>PowerPoint Presentation</vt:lpstr>
      <vt:lpstr>AI must be democratized to accelerate digital transformation</vt:lpstr>
      <vt:lpstr>PowerPoint Presentation</vt:lpstr>
      <vt:lpstr>PowerPoint Presentation</vt:lpstr>
      <vt:lpstr>PowerPoint Presentation</vt:lpstr>
      <vt:lpstr>PowerPoint Presentation</vt:lpstr>
      <vt:lpstr>PowerPoint Presentation</vt:lpstr>
      <vt:lpstr>AI Builder success rate</vt:lpstr>
      <vt:lpstr>Any Questions?</vt:lpstr>
      <vt:lpstr>Closing Notes &amp; Goodies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POWER PLATFORM BOOTCAMP</dc:title>
  <dc:creator>Mohan, Lalit</dc:creator>
  <cp:lastModifiedBy>Mohan, Lalit</cp:lastModifiedBy>
  <cp:revision>16</cp:revision>
  <dcterms:created xsi:type="dcterms:W3CDTF">2020-02-14T09:30:51Z</dcterms:created>
  <dcterms:modified xsi:type="dcterms:W3CDTF">2020-02-18T11:30:13Z</dcterms:modified>
</cp:coreProperties>
</file>